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1"/>
  </p:notesMasterIdLst>
  <p:sldIdLst>
    <p:sldId id="256" r:id="rId2"/>
    <p:sldId id="307" r:id="rId3"/>
    <p:sldId id="258" r:id="rId4"/>
    <p:sldId id="262" r:id="rId5"/>
    <p:sldId id="308" r:id="rId6"/>
    <p:sldId id="309" r:id="rId7"/>
    <p:sldId id="299" r:id="rId8"/>
    <p:sldId id="300" r:id="rId9"/>
    <p:sldId id="301" r:id="rId10"/>
    <p:sldId id="261" r:id="rId11"/>
    <p:sldId id="293" r:id="rId12"/>
    <p:sldId id="290" r:id="rId13"/>
    <p:sldId id="283" r:id="rId14"/>
    <p:sldId id="286" r:id="rId15"/>
    <p:sldId id="289" r:id="rId16"/>
    <p:sldId id="302" r:id="rId17"/>
    <p:sldId id="303" r:id="rId18"/>
    <p:sldId id="306" r:id="rId19"/>
    <p:sldId id="305" r:id="rId20"/>
    <p:sldId id="310" r:id="rId21"/>
    <p:sldId id="304" r:id="rId22"/>
    <p:sldId id="292" r:id="rId23"/>
    <p:sldId id="266" r:id="rId24"/>
    <p:sldId id="279" r:id="rId25"/>
    <p:sldId id="284" r:id="rId26"/>
    <p:sldId id="282" r:id="rId27"/>
    <p:sldId id="280" r:id="rId28"/>
    <p:sldId id="263" r:id="rId29"/>
    <p:sldId id="294" r:id="rId30"/>
    <p:sldId id="275" r:id="rId31"/>
    <p:sldId id="296" r:id="rId32"/>
    <p:sldId id="259" r:id="rId33"/>
    <p:sldId id="298" r:id="rId34"/>
    <p:sldId id="311" r:id="rId35"/>
    <p:sldId id="314" r:id="rId36"/>
    <p:sldId id="297" r:id="rId37"/>
    <p:sldId id="312" r:id="rId38"/>
    <p:sldId id="260" r:id="rId39"/>
    <p:sldId id="313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693086F7-4275-F045-BABA-E7F8A326BE87}">
          <p14:sldIdLst>
            <p14:sldId id="256"/>
            <p14:sldId id="307"/>
            <p14:sldId id="258"/>
            <p14:sldId id="262"/>
            <p14:sldId id="308"/>
            <p14:sldId id="309"/>
            <p14:sldId id="299"/>
            <p14:sldId id="300"/>
            <p14:sldId id="301"/>
            <p14:sldId id="261"/>
          </p14:sldIdLst>
        </p14:section>
        <p14:section name="Hardware" id="{18905E9D-EA80-9E4B-A3E4-D9BE0E865973}">
          <p14:sldIdLst>
            <p14:sldId id="293"/>
            <p14:sldId id="290"/>
            <p14:sldId id="283"/>
            <p14:sldId id="286"/>
            <p14:sldId id="289"/>
            <p14:sldId id="302"/>
            <p14:sldId id="303"/>
            <p14:sldId id="306"/>
            <p14:sldId id="305"/>
            <p14:sldId id="310"/>
          </p14:sldIdLst>
        </p14:section>
        <p14:section name="After Lunch Slides" id="{1BD9BFB8-896D-3241-9DEF-C4C5640B9C3D}">
          <p14:sldIdLst>
            <p14:sldId id="304"/>
            <p14:sldId id="292"/>
            <p14:sldId id="266"/>
            <p14:sldId id="279"/>
            <p14:sldId id="284"/>
            <p14:sldId id="282"/>
            <p14:sldId id="280"/>
            <p14:sldId id="263"/>
          </p14:sldIdLst>
        </p14:section>
        <p14:section name="Device Software" id="{D485D66D-041A-2E43-A9E5-3FFF187D9685}">
          <p14:sldIdLst>
            <p14:sldId id="294"/>
            <p14:sldId id="275"/>
          </p14:sldIdLst>
        </p14:section>
        <p14:section name="Stage 2" id="{6814D3C0-EE8E-6941-AF24-81F4AE9372B1}">
          <p14:sldIdLst>
            <p14:sldId id="296"/>
            <p14:sldId id="259"/>
            <p14:sldId id="298"/>
            <p14:sldId id="311"/>
            <p14:sldId id="314"/>
          </p14:sldIdLst>
        </p14:section>
        <p14:section name="Stage 3" id="{133E6B0F-E38B-4046-B48F-80D29262702E}">
          <p14:sldIdLst>
            <p14:sldId id="297"/>
            <p14:sldId id="312"/>
          </p14:sldIdLst>
        </p14:section>
        <p14:section name="Stage 4" id="{F286D4A4-CCEF-8546-8568-D5B8BC96F8C7}">
          <p14:sldIdLst>
            <p14:sldId id="260"/>
            <p14:sldId id="31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60"/>
    <p:restoredTop sz="87275"/>
  </p:normalViewPr>
  <p:slideViewPr>
    <p:cSldViewPr snapToGrid="0" snapToObjects="1">
      <p:cViewPr varScale="1">
        <p:scale>
          <a:sx n="107" d="100"/>
          <a:sy n="107" d="100"/>
        </p:scale>
        <p:origin x="176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jpeg>
</file>

<file path=ppt/media/image10.jpg>
</file>

<file path=ppt/media/image11.jpg>
</file>

<file path=ppt/media/image12.gif>
</file>

<file path=ppt/media/image13.png>
</file>

<file path=ppt/media/image14.jpg>
</file>

<file path=ppt/media/image15.jpg>
</file>

<file path=ppt/media/image16.jpg>
</file>

<file path=ppt/media/image17.gif>
</file>

<file path=ppt/media/image18.gif>
</file>

<file path=ppt/media/image19.gif>
</file>

<file path=ppt/media/image2.png>
</file>

<file path=ppt/media/image20.gif>
</file>

<file path=ppt/media/image21.gif>
</file>

<file path=ppt/media/image22.png>
</file>

<file path=ppt/media/image23.jpg>
</file>

<file path=ppt/media/image24.png>
</file>

<file path=ppt/media/image25.jpg>
</file>

<file path=ppt/media/image26.jpg>
</file>

<file path=ppt/media/image27.png>
</file>

<file path=ppt/media/image28.jpg>
</file>

<file path=ppt/media/image29.gif>
</file>

<file path=ppt/media/image3.png>
</file>

<file path=ppt/media/image30.png>
</file>

<file path=ppt/media/image31.jpg>
</file>

<file path=ppt/media/image32.gif>
</file>

<file path=ppt/media/image33.jpg>
</file>

<file path=ppt/media/image34.png>
</file>

<file path=ppt/media/image35.png>
</file>

<file path=ppt/media/image36.png>
</file>

<file path=ppt/media/image37.jpeg>
</file>

<file path=ppt/media/image38.jpg>
</file>

<file path=ppt/media/image39.png>
</file>

<file path=ppt/media/image4.jpeg>
</file>

<file path=ppt/media/image40.png>
</file>

<file path=ppt/media/image41.png>
</file>

<file path=ppt/media/image42.jpg>
</file>

<file path=ppt/media/image43.jpg>
</file>

<file path=ppt/media/image44.jpg>
</file>

<file path=ppt/media/image45.jpg>
</file>

<file path=ppt/media/image46.jpeg>
</file>

<file path=ppt/media/image47.png>
</file>

<file path=ppt/media/image48.jpg>
</file>

<file path=ppt/media/image49.jpg>
</file>

<file path=ppt/media/image5.jpeg>
</file>

<file path=ppt/media/image50.jpg>
</file>

<file path=ppt/media/image51.gif>
</file>

<file path=ppt/media/image52.jpg>
</file>

<file path=ppt/media/image53.png>
</file>

<file path=ppt/media/image54.jpg>
</file>

<file path=ppt/media/image55.gif>
</file>

<file path=ppt/media/image56.png>
</file>

<file path=ppt/media/image57.jpg>
</file>

<file path=ppt/media/image58.jpg>
</file>

<file path=ppt/media/image59.jpg>
</file>

<file path=ppt/media/image6.jpg>
</file>

<file path=ppt/media/image60.jpg>
</file>

<file path=ppt/media/image61.jpg>
</file>

<file path=ppt/media/image62.gif>
</file>

<file path=ppt/media/image63.jpg>
</file>

<file path=ppt/media/image64.jpg>
</file>

<file path=ppt/media/image65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FE143A-57F3-704C-B294-22D117F8E26E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70A09A-4DFD-424A-8DF1-7B75407C9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867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hm's_law#cite_note-9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Because the urbanization of the world is only going to continue. Already we have crossed the tipping point.</a:t>
            </a:r>
          </a:p>
          <a:p>
            <a:endParaRPr lang="en-US" dirty="0"/>
          </a:p>
          <a:p>
            <a:r>
              <a:rPr lang="en-US" dirty="0"/>
              <a:t>Africa, the last major continent to do so, will cross it in 2035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0A09A-4DFD-424A-8DF1-7B75407C92B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2201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Resistors reduce flow by introducing resistance to the electrical current</a:t>
            </a:r>
          </a:p>
          <a:p>
            <a:endParaRPr lang="en-US" dirty="0"/>
          </a:p>
          <a:p>
            <a:r>
              <a:rPr lang="en-US" dirty="0"/>
              <a:t>Graded in value of that resistance (OHMS)</a:t>
            </a:r>
          </a:p>
          <a:p>
            <a:endParaRPr lang="en-US" dirty="0"/>
          </a:p>
          <a:p>
            <a:r>
              <a:rPr lang="en-US" dirty="0"/>
              <a:t>Governed by Ohms law</a:t>
            </a:r>
          </a:p>
          <a:p>
            <a:endParaRPr lang="en-US" dirty="0"/>
          </a:p>
          <a:p>
            <a:r>
              <a:rPr lang="en-US" dirty="0"/>
              <a:t>LED lights make light through magic – small leg is the Ground side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6738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2325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Page 7 in the companion</a:t>
            </a:r>
          </a:p>
          <a:p>
            <a:endParaRPr lang="en-US" dirty="0"/>
          </a:p>
          <a:p>
            <a:r>
              <a:rPr lang="en-US" dirty="0"/>
              <a:t>Refer back to the electricity slide – every one of these pins is effectively a battery “-” sign – some are on all the time and some you control. They can go in or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2359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During the build, talk about things like:</a:t>
            </a:r>
          </a:p>
          <a:p>
            <a:endParaRPr lang="en-US" dirty="0"/>
          </a:p>
          <a:p>
            <a:r>
              <a:rPr lang="en-US" dirty="0"/>
              <a:t>Prototype vs commercial</a:t>
            </a:r>
          </a:p>
          <a:p>
            <a:r>
              <a:rPr lang="en-US" dirty="0"/>
              <a:t>Screwing around versus functional building</a:t>
            </a:r>
          </a:p>
          <a:p>
            <a:r>
              <a:rPr lang="en-US" dirty="0"/>
              <a:t>Long-term things you can do to get serious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3463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0A09A-4DFD-424A-8DF1-7B75407C92B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655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are bad at letting go of control as humans, but until we do there is no “smart city” only an intelligent city, with a bunch of really dumb citizens.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0A09A-4DFD-424A-8DF1-7B75407C92B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463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Replace street with conveyor belt and you have the genesis of smart manufacturing. Replace it with corn on a conveyor at a grain silo and you have smart agriculture. Fundamental technology on any scale is the foundation of ALL of the IoT. It isn’t rocket science.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0A09A-4DFD-424A-8DF1-7B75407C92B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1671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Getting over working with hardware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764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Wiring is a lot like plumbing</a:t>
            </a:r>
          </a:p>
          <a:p>
            <a:endParaRPr lang="en-US" dirty="0"/>
          </a:p>
          <a:p>
            <a:r>
              <a:rPr lang="en-US" dirty="0"/>
              <a:t>Power out or - terminal is the “faucet”</a:t>
            </a:r>
          </a:p>
          <a:p>
            <a:endParaRPr lang="en-US" dirty="0"/>
          </a:p>
          <a:p>
            <a:r>
              <a:rPr lang="en-US" dirty="0"/>
              <a:t>Ground or the + terminal is the “drain”</a:t>
            </a:r>
            <a:br>
              <a:rPr lang="en-US" dirty="0"/>
            </a:br>
            <a:endParaRPr lang="en-US" dirty="0"/>
          </a:p>
          <a:p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Ohm did his work on resistance in the years 1825 and 1826, and published his results in 1827 as the book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Die 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galvanische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Kette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mathematisch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bearbeitet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("The galvanic circuit investigated mathematically").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[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0378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the 3v 5v issue with Jerry Bot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2460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Second reason hardware is kind of challenging? Where do you start?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677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we assume that all code is or should be “good” then you simply choose fast or easy for the purpose in mind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70A09A-4DFD-424A-8DF1-7B75407C92B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5570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636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3FF23D07-2785-A64E-AE9F-32747EA53277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379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130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8724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353061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4693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601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0185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824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782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06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874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208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992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099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436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494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869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F23D07-2785-A64E-AE9F-32747EA53277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577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jp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jpg"/><Relationship Id="rId4" Type="http://schemas.openxmlformats.org/officeDocument/2006/relationships/image" Target="../media/image25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gif"/><Relationship Id="rId5" Type="http://schemas.openxmlformats.org/officeDocument/2006/relationships/image" Target="../media/image31.jpg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45.jp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12" Type="http://schemas.openxmlformats.org/officeDocument/2006/relationships/image" Target="../media/image4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jpg"/><Relationship Id="rId11" Type="http://schemas.openxmlformats.org/officeDocument/2006/relationships/image" Target="../media/image43.jpg"/><Relationship Id="rId5" Type="http://schemas.openxmlformats.org/officeDocument/2006/relationships/image" Target="../media/image37.jpeg"/><Relationship Id="rId10" Type="http://schemas.openxmlformats.org/officeDocument/2006/relationships/image" Target="../media/image42.jpg"/><Relationship Id="rId4" Type="http://schemas.openxmlformats.org/officeDocument/2006/relationships/image" Target="../media/image36.png"/><Relationship Id="rId9" Type="http://schemas.openxmlformats.org/officeDocument/2006/relationships/image" Target="../media/image4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g"/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jpg"/><Relationship Id="rId4" Type="http://schemas.openxmlformats.org/officeDocument/2006/relationships/image" Target="../media/image4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7.jpg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jp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jp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gif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gif"/><Relationship Id="rId4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gif"/><Relationship Id="rId5" Type="http://schemas.openxmlformats.org/officeDocument/2006/relationships/image" Target="../media/image20.gif"/><Relationship Id="rId4" Type="http://schemas.openxmlformats.org/officeDocument/2006/relationships/image" Target="../media/image1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7">
            <a:extLst>
              <a:ext uri="{FF2B5EF4-FFF2-40B4-BE49-F238E27FC236}">
                <a16:creationId xmlns:a16="http://schemas.microsoft.com/office/drawing/2014/main" id="{2F0EACBB-AB1D-4D11-AE26-0A672B872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DEE0B57-C901-4422-9C96-B0E1A0D4D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2305051" cy="6858001"/>
            <a:chOff x="0" y="0"/>
            <a:chExt cx="2305051" cy="6858001"/>
          </a:xfrm>
          <a:solidFill>
            <a:schemeClr val="tx1">
              <a:alpha val="15000"/>
            </a:schemeClr>
          </a:solidFill>
          <a:effectLst/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DFB7752C-355B-405A-9E36-8A24B1C80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6">
              <a:extLst>
                <a:ext uri="{FF2B5EF4-FFF2-40B4-BE49-F238E27FC236}">
                  <a16:creationId xmlns:a16="http://schemas.microsoft.com/office/drawing/2014/main" id="{D443A052-8BBA-4E89-8E02-7C0E57932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D84E76D0-F1AA-43A3-AF16-FC0C11A8B6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Rectangle 8">
              <a:extLst>
                <a:ext uri="{FF2B5EF4-FFF2-40B4-BE49-F238E27FC236}">
                  <a16:creationId xmlns:a16="http://schemas.microsoft.com/office/drawing/2014/main" id="{9734AB48-FF75-47D2-A2D4-813E3668D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368D216-2271-414F-8E2F-BBD7BAE5B8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78B8D732-8D97-4C44-AD9D-A701837D8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EC4E30E9-8EDF-4BD6-8B3D-62A3CBE9DD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EF6A7406-59C6-46D9-99E9-438B2A9D3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D1DD83FF-178D-48F7-B949-BEA201D49B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6A5A29AD-C101-4CE2-979A-6DCB4A7A4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7E64DC01-A372-4A6D-9F23-2A5CBF998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0E0D1E88-1947-4726-BC4B-0B8C3ECC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EA9ECCEF-2E16-4CA2-85D4-9EB37FE663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1C6C3FA0-B2D3-4D4D-8628-B14A3FA77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3A753C5E-01E1-4D65-A6EB-E5930DCFD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E46804AC-3189-4DC2-9BC5-384EC685C4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010BEEA6-B9B9-4D2F-AD3E-8EC9E0C99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3932E83-9873-4D25-86A5-6EE3B14DAF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1A310838-FF82-41D6-9EF9-A5F113EB83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CDBAD0C9-1C9F-40DA-BA69-27A23103AB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D17596AA-5D74-406E-A51A-16BEDC312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DDDC92CF-60F7-4965-B1F2-F81903BB6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23107427-2EC2-41B7-B146-DBA62F941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7E2FAD21-CCF3-4EC4-8DFC-7DB86329B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EE3D718C-F3A6-400C-AC0A-722BDF50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2CC9F20E-57E9-4CAB-94E6-3036968D2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AB3EB8C-4DD3-4AB3-B928-8D63333EB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78EC0F3C-B7A5-4751-B558-C559831EB2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CB4A11DF-A9A4-4BF8-8C77-67CEF8BC3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D06C7FB4-5DD3-4914-AC07-BEEBD5BF7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DCB7F6AD-2DBD-4EB2-8C64-694124B4B5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9E5550B6-5605-4E54-A195-B4BF775F79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E304A2E6-18F7-46E4-9E04-3BC7CB760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9C72B715-DEA5-4B4E-B501-AB464DED7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2437C95C-AE26-46C4-B31F-8AB902D46B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BBA27273-38F8-4A36-B028-A32478B6C5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1">
              <a:extLst>
                <a:ext uri="{FF2B5EF4-FFF2-40B4-BE49-F238E27FC236}">
                  <a16:creationId xmlns:a16="http://schemas.microsoft.com/office/drawing/2014/main" id="{E51A07CA-2C97-4B89-8C8F-FDA4C9CD0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EE5FA2D7-5F6C-4D04-9AC4-F3396C9560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520D88A1-74EF-4BEF-AA1E-F326A663D5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1EA8D0F6-A8B5-4DA9-BE93-BF469E1DD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901DDDC8-E72F-42BE-AA19-1EF49F7C3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B7F08799-84CC-4FEA-BA09-9433D6F87B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79BFE384-A6F5-453B-9EF3-5AED3651E3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0DFA5601-E0AD-4408-88DA-E4EC88C3E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56D418E4-5A45-4E6E-933E-FB1CE91AD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5C69D665-56A6-4A37-AD1F-99694ECE6A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63233125-FD9D-4C9E-A6BE-A980F6D0D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306D92BE-D0C9-4E40-A670-3955261194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EAEF90F1-3367-4F79-9D5A-6C553F260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D6A83746-02ED-4DC5-AEFC-893A1D1FC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5">
              <a:extLst>
                <a:ext uri="{FF2B5EF4-FFF2-40B4-BE49-F238E27FC236}">
                  <a16:creationId xmlns:a16="http://schemas.microsoft.com/office/drawing/2014/main" id="{870B08E6-DF62-467D-939C-3F1F98E6E1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6">
              <a:extLst>
                <a:ext uri="{FF2B5EF4-FFF2-40B4-BE49-F238E27FC236}">
                  <a16:creationId xmlns:a16="http://schemas.microsoft.com/office/drawing/2014/main" id="{E62C43E8-6EED-4775-A812-B307C3BB6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7">
              <a:extLst>
                <a:ext uri="{FF2B5EF4-FFF2-40B4-BE49-F238E27FC236}">
                  <a16:creationId xmlns:a16="http://schemas.microsoft.com/office/drawing/2014/main" id="{DCA412B6-54EC-4444-8B8A-9D572B08B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7322FB00-608C-46A7-868E-01A55C600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B0C444-A6D4-C74B-96AA-959C3629BF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0212" y="1122363"/>
            <a:ext cx="8791575" cy="2387600"/>
          </a:xfrm>
        </p:spPr>
        <p:txBody>
          <a:bodyPr>
            <a:normAutofit/>
          </a:bodyPr>
          <a:lstStyle/>
          <a:p>
            <a:r>
              <a:rPr lang="en-US" sz="5400"/>
              <a:t>Practical IoT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65D2ED-AC74-E041-8993-9C9A6F8E31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0212" y="3602038"/>
            <a:ext cx="8791575" cy="1655762"/>
          </a:xfrm>
        </p:spPr>
        <p:txBody>
          <a:bodyPr>
            <a:normAutofit/>
          </a:bodyPr>
          <a:lstStyle/>
          <a:p>
            <a:r>
              <a:rPr lang="en-US" sz="2400"/>
              <a:t>IoT for smart cities, manufacturing, and Analytics from scratch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B8DE5EA2-C86F-45CC-A9F1-5100DE1D19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rgbClr val="FFFFFF">
              <a:alpha val="10000"/>
            </a:srgbClr>
          </a:solidFill>
        </p:grpSpPr>
        <p:sp>
          <p:nvSpPr>
            <p:cNvPr id="67" name="Freeform 32">
              <a:extLst>
                <a:ext uri="{FF2B5EF4-FFF2-40B4-BE49-F238E27FC236}">
                  <a16:creationId xmlns:a16="http://schemas.microsoft.com/office/drawing/2014/main" id="{9AA01EC3-108D-4DFC-A750-19ACE71FB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33">
              <a:extLst>
                <a:ext uri="{FF2B5EF4-FFF2-40B4-BE49-F238E27FC236}">
                  <a16:creationId xmlns:a16="http://schemas.microsoft.com/office/drawing/2014/main" id="{A9FCB53A-15A0-47CE-BF67-ADA8B12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34">
              <a:extLst>
                <a:ext uri="{FF2B5EF4-FFF2-40B4-BE49-F238E27FC236}">
                  <a16:creationId xmlns:a16="http://schemas.microsoft.com/office/drawing/2014/main" id="{013DEB80-2F33-454E-ADF4-E250AC4C55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35">
              <a:extLst>
                <a:ext uri="{FF2B5EF4-FFF2-40B4-BE49-F238E27FC236}">
                  <a16:creationId xmlns:a16="http://schemas.microsoft.com/office/drawing/2014/main" id="{7C0608D2-DD43-44FB-9427-8D47F35F9A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36">
              <a:extLst>
                <a:ext uri="{FF2B5EF4-FFF2-40B4-BE49-F238E27FC236}">
                  <a16:creationId xmlns:a16="http://schemas.microsoft.com/office/drawing/2014/main" id="{F55DAF32-BF45-427E-8640-FF28881DE1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37">
              <a:extLst>
                <a:ext uri="{FF2B5EF4-FFF2-40B4-BE49-F238E27FC236}">
                  <a16:creationId xmlns:a16="http://schemas.microsoft.com/office/drawing/2014/main" id="{B45620ED-F9C5-455B-A9CC-B55AA19B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38">
              <a:extLst>
                <a:ext uri="{FF2B5EF4-FFF2-40B4-BE49-F238E27FC236}">
                  <a16:creationId xmlns:a16="http://schemas.microsoft.com/office/drawing/2014/main" id="{541EBFC0-CD4B-4ED6-91D7-907517148D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39">
              <a:extLst>
                <a:ext uri="{FF2B5EF4-FFF2-40B4-BE49-F238E27FC236}">
                  <a16:creationId xmlns:a16="http://schemas.microsoft.com/office/drawing/2014/main" id="{340715CE-35AB-48B6-9AEA-55C593A93A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40">
              <a:extLst>
                <a:ext uri="{FF2B5EF4-FFF2-40B4-BE49-F238E27FC236}">
                  <a16:creationId xmlns:a16="http://schemas.microsoft.com/office/drawing/2014/main" id="{D7D01A1B-E910-4A37-82C3-2E0FC595E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Rectangle 41">
              <a:extLst>
                <a:ext uri="{FF2B5EF4-FFF2-40B4-BE49-F238E27FC236}">
                  <a16:creationId xmlns:a16="http://schemas.microsoft.com/office/drawing/2014/main" id="{8663205C-5E32-4C7F-920B-270F738A1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763842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9" name="Group 138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0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4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9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95" name="Rectangle 194">
            <a:extLst>
              <a:ext uri="{FF2B5EF4-FFF2-40B4-BE49-F238E27FC236}">
                <a16:creationId xmlns:a16="http://schemas.microsoft.com/office/drawing/2014/main" id="{D706AE2E-B17B-43A3-84F8-9C0FE9466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2003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8" name="Group 196">
            <a:extLst>
              <a:ext uri="{FF2B5EF4-FFF2-40B4-BE49-F238E27FC236}">
                <a16:creationId xmlns:a16="http://schemas.microsoft.com/office/drawing/2014/main" id="{CEFFB8CF-3E94-42D7-849C-841E7744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59" name="Rectangle 5">
              <a:extLst>
                <a:ext uri="{FF2B5EF4-FFF2-40B4-BE49-F238E27FC236}">
                  <a16:creationId xmlns:a16="http://schemas.microsoft.com/office/drawing/2014/main" id="{C274DE9A-4502-4454-911E-B7FE9ED6DE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60" name="Freeform 6">
              <a:extLst>
                <a:ext uri="{FF2B5EF4-FFF2-40B4-BE49-F238E27FC236}">
                  <a16:creationId xmlns:a16="http://schemas.microsoft.com/office/drawing/2014/main" id="{76AFCF59-7BED-416B-ACD9-EA099C9B2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7">
              <a:extLst>
                <a:ext uri="{FF2B5EF4-FFF2-40B4-BE49-F238E27FC236}">
                  <a16:creationId xmlns:a16="http://schemas.microsoft.com/office/drawing/2014/main" id="{8EEECEBC-B149-42E5-8164-EE5456F06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Rectangle 8">
              <a:extLst>
                <a:ext uri="{FF2B5EF4-FFF2-40B4-BE49-F238E27FC236}">
                  <a16:creationId xmlns:a16="http://schemas.microsoft.com/office/drawing/2014/main" id="{03B49256-D2D8-436B-8F29-0C7E53366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2" name="Freeform 9">
              <a:extLst>
                <a:ext uri="{FF2B5EF4-FFF2-40B4-BE49-F238E27FC236}">
                  <a16:creationId xmlns:a16="http://schemas.microsoft.com/office/drawing/2014/main" id="{4045E56F-B537-408E-B346-B9B15C39A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10">
              <a:extLst>
                <a:ext uri="{FF2B5EF4-FFF2-40B4-BE49-F238E27FC236}">
                  <a16:creationId xmlns:a16="http://schemas.microsoft.com/office/drawing/2014/main" id="{904BDB2F-0893-4AD7-A871-C808C9651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11">
              <a:extLst>
                <a:ext uri="{FF2B5EF4-FFF2-40B4-BE49-F238E27FC236}">
                  <a16:creationId xmlns:a16="http://schemas.microsoft.com/office/drawing/2014/main" id="{512D8C6F-C154-4928-9891-DDCF50DA6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12">
              <a:extLst>
                <a:ext uri="{FF2B5EF4-FFF2-40B4-BE49-F238E27FC236}">
                  <a16:creationId xmlns:a16="http://schemas.microsoft.com/office/drawing/2014/main" id="{7E2BBA63-D694-4AD5-976F-4F1CDB204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13">
              <a:extLst>
                <a:ext uri="{FF2B5EF4-FFF2-40B4-BE49-F238E27FC236}">
                  <a16:creationId xmlns:a16="http://schemas.microsoft.com/office/drawing/2014/main" id="{394F9847-4F95-42E8-AE7E-8DD8A0E27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14">
              <a:extLst>
                <a:ext uri="{FF2B5EF4-FFF2-40B4-BE49-F238E27FC236}">
                  <a16:creationId xmlns:a16="http://schemas.microsoft.com/office/drawing/2014/main" id="{48CE4CA3-085D-44AC-996B-9F347B7BC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15">
              <a:extLst>
                <a:ext uri="{FF2B5EF4-FFF2-40B4-BE49-F238E27FC236}">
                  <a16:creationId xmlns:a16="http://schemas.microsoft.com/office/drawing/2014/main" id="{0D7459AE-7E00-4707-B574-1D3636BB4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16">
              <a:extLst>
                <a:ext uri="{FF2B5EF4-FFF2-40B4-BE49-F238E27FC236}">
                  <a16:creationId xmlns:a16="http://schemas.microsoft.com/office/drawing/2014/main" id="{EF95E020-0C4A-4BD5-84BE-6DF8B8BCA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17">
              <a:extLst>
                <a:ext uri="{FF2B5EF4-FFF2-40B4-BE49-F238E27FC236}">
                  <a16:creationId xmlns:a16="http://schemas.microsoft.com/office/drawing/2014/main" id="{18CC4862-B9BB-4E63-9630-AA5241E68A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18">
              <a:extLst>
                <a:ext uri="{FF2B5EF4-FFF2-40B4-BE49-F238E27FC236}">
                  <a16:creationId xmlns:a16="http://schemas.microsoft.com/office/drawing/2014/main" id="{156A0508-DDAB-4BFB-824D-CA9D3D833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19">
              <a:extLst>
                <a:ext uri="{FF2B5EF4-FFF2-40B4-BE49-F238E27FC236}">
                  <a16:creationId xmlns:a16="http://schemas.microsoft.com/office/drawing/2014/main" id="{E3B0103B-60DE-4385-B84E-53694FB9A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20">
              <a:extLst>
                <a:ext uri="{FF2B5EF4-FFF2-40B4-BE49-F238E27FC236}">
                  <a16:creationId xmlns:a16="http://schemas.microsoft.com/office/drawing/2014/main" id="{C8C1C0D4-C36E-4251-A97F-436AFA379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21">
              <a:extLst>
                <a:ext uri="{FF2B5EF4-FFF2-40B4-BE49-F238E27FC236}">
                  <a16:creationId xmlns:a16="http://schemas.microsoft.com/office/drawing/2014/main" id="{550D7341-7849-4B72-A2D7-68B7161D4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22">
              <a:extLst>
                <a:ext uri="{FF2B5EF4-FFF2-40B4-BE49-F238E27FC236}">
                  <a16:creationId xmlns:a16="http://schemas.microsoft.com/office/drawing/2014/main" id="{C9E742C7-3FF2-4931-B087-46AAA6C33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23">
              <a:extLst>
                <a:ext uri="{FF2B5EF4-FFF2-40B4-BE49-F238E27FC236}">
                  <a16:creationId xmlns:a16="http://schemas.microsoft.com/office/drawing/2014/main" id="{424AF1DB-9264-4B94-9F0D-EF37F12D4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24">
              <a:extLst>
                <a:ext uri="{FF2B5EF4-FFF2-40B4-BE49-F238E27FC236}">
                  <a16:creationId xmlns:a16="http://schemas.microsoft.com/office/drawing/2014/main" id="{766E43D2-CF93-4468-9B12-FFB234513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25">
              <a:extLst>
                <a:ext uri="{FF2B5EF4-FFF2-40B4-BE49-F238E27FC236}">
                  <a16:creationId xmlns:a16="http://schemas.microsoft.com/office/drawing/2014/main" id="{AC24EC38-E0E5-4A4E-A64D-359DD4A55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Freeform 26">
              <a:extLst>
                <a:ext uri="{FF2B5EF4-FFF2-40B4-BE49-F238E27FC236}">
                  <a16:creationId xmlns:a16="http://schemas.microsoft.com/office/drawing/2014/main" id="{338D8FE1-6073-44CF-857C-9273A1607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0" name="Freeform 27">
              <a:extLst>
                <a:ext uri="{FF2B5EF4-FFF2-40B4-BE49-F238E27FC236}">
                  <a16:creationId xmlns:a16="http://schemas.microsoft.com/office/drawing/2014/main" id="{39BAF819-1ABF-4754-B2E6-8C023A3B9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28">
              <a:extLst>
                <a:ext uri="{FF2B5EF4-FFF2-40B4-BE49-F238E27FC236}">
                  <a16:creationId xmlns:a16="http://schemas.microsoft.com/office/drawing/2014/main" id="{2B5FE77A-C8CA-4E0E-BA89-53BA982E6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29">
              <a:extLst>
                <a:ext uri="{FF2B5EF4-FFF2-40B4-BE49-F238E27FC236}">
                  <a16:creationId xmlns:a16="http://schemas.microsoft.com/office/drawing/2014/main" id="{264169FF-BB01-4F56-812A-738BE4AAC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30">
              <a:extLst>
                <a:ext uri="{FF2B5EF4-FFF2-40B4-BE49-F238E27FC236}">
                  <a16:creationId xmlns:a16="http://schemas.microsoft.com/office/drawing/2014/main" id="{831BA8DD-49DA-443B-AD7A-1680CD287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31">
              <a:extLst>
                <a:ext uri="{FF2B5EF4-FFF2-40B4-BE49-F238E27FC236}">
                  <a16:creationId xmlns:a16="http://schemas.microsoft.com/office/drawing/2014/main" id="{15B5FD47-B408-4DD0-BA9C-76C3F6814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32">
              <a:extLst>
                <a:ext uri="{FF2B5EF4-FFF2-40B4-BE49-F238E27FC236}">
                  <a16:creationId xmlns:a16="http://schemas.microsoft.com/office/drawing/2014/main" id="{2432FB6B-FBB2-438F-A3BC-0392CA944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Rectangle 33">
              <a:extLst>
                <a:ext uri="{FF2B5EF4-FFF2-40B4-BE49-F238E27FC236}">
                  <a16:creationId xmlns:a16="http://schemas.microsoft.com/office/drawing/2014/main" id="{A9E1CA69-4810-4E1D-A227-EA4EF0151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7" name="Freeform 34">
              <a:extLst>
                <a:ext uri="{FF2B5EF4-FFF2-40B4-BE49-F238E27FC236}">
                  <a16:creationId xmlns:a16="http://schemas.microsoft.com/office/drawing/2014/main" id="{978653C5-EFDF-4617-9A6A-E810A9C22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35">
              <a:extLst>
                <a:ext uri="{FF2B5EF4-FFF2-40B4-BE49-F238E27FC236}">
                  <a16:creationId xmlns:a16="http://schemas.microsoft.com/office/drawing/2014/main" id="{F1B9F231-1E6A-4122-81B0-043E2A5F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36">
              <a:extLst>
                <a:ext uri="{FF2B5EF4-FFF2-40B4-BE49-F238E27FC236}">
                  <a16:creationId xmlns:a16="http://schemas.microsoft.com/office/drawing/2014/main" id="{DF2B6BD0-0057-43BC-8681-9FAC9FC53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37">
              <a:extLst>
                <a:ext uri="{FF2B5EF4-FFF2-40B4-BE49-F238E27FC236}">
                  <a16:creationId xmlns:a16="http://schemas.microsoft.com/office/drawing/2014/main" id="{6D7D7117-2276-4EB9-882B-A44A2DB06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38">
              <a:extLst>
                <a:ext uri="{FF2B5EF4-FFF2-40B4-BE49-F238E27FC236}">
                  <a16:creationId xmlns:a16="http://schemas.microsoft.com/office/drawing/2014/main" id="{98AD68EB-6444-4B28-8F06-C0B6111AC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39">
              <a:extLst>
                <a:ext uri="{FF2B5EF4-FFF2-40B4-BE49-F238E27FC236}">
                  <a16:creationId xmlns:a16="http://schemas.microsoft.com/office/drawing/2014/main" id="{438FA125-C459-48A2-913F-F5D04E160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3" name="Freeform 40">
              <a:extLst>
                <a:ext uri="{FF2B5EF4-FFF2-40B4-BE49-F238E27FC236}">
                  <a16:creationId xmlns:a16="http://schemas.microsoft.com/office/drawing/2014/main" id="{18E796D1-6480-436F-947D-550CCE516E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4" name="Freeform 41">
              <a:extLst>
                <a:ext uri="{FF2B5EF4-FFF2-40B4-BE49-F238E27FC236}">
                  <a16:creationId xmlns:a16="http://schemas.microsoft.com/office/drawing/2014/main" id="{4549B300-4F89-4E35-B5E7-53E3C6A54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5" name="Freeform 42">
              <a:extLst>
                <a:ext uri="{FF2B5EF4-FFF2-40B4-BE49-F238E27FC236}">
                  <a16:creationId xmlns:a16="http://schemas.microsoft.com/office/drawing/2014/main" id="{D8DA6C40-62DD-4FB3-8D06-5A599E3823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6" name="Freeform 43">
              <a:extLst>
                <a:ext uri="{FF2B5EF4-FFF2-40B4-BE49-F238E27FC236}">
                  <a16:creationId xmlns:a16="http://schemas.microsoft.com/office/drawing/2014/main" id="{28EE2B35-9D3D-4925-8DA9-9DF0E40BC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7" name="Freeform 44">
              <a:extLst>
                <a:ext uri="{FF2B5EF4-FFF2-40B4-BE49-F238E27FC236}">
                  <a16:creationId xmlns:a16="http://schemas.microsoft.com/office/drawing/2014/main" id="{9DB82611-4043-4758-81EC-223961980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8" name="Rectangle 45">
              <a:extLst>
                <a:ext uri="{FF2B5EF4-FFF2-40B4-BE49-F238E27FC236}">
                  <a16:creationId xmlns:a16="http://schemas.microsoft.com/office/drawing/2014/main" id="{A8210AB3-0776-4F74-9227-5E448D1AFA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9" name="Freeform 46">
              <a:extLst>
                <a:ext uri="{FF2B5EF4-FFF2-40B4-BE49-F238E27FC236}">
                  <a16:creationId xmlns:a16="http://schemas.microsoft.com/office/drawing/2014/main" id="{002C10AB-E300-481E-AFA5-410481B16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0" name="Freeform 47">
              <a:extLst>
                <a:ext uri="{FF2B5EF4-FFF2-40B4-BE49-F238E27FC236}">
                  <a16:creationId xmlns:a16="http://schemas.microsoft.com/office/drawing/2014/main" id="{11F47C5E-0453-4EF5-B969-A8263DC6A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1" name="Freeform 48">
              <a:extLst>
                <a:ext uri="{FF2B5EF4-FFF2-40B4-BE49-F238E27FC236}">
                  <a16:creationId xmlns:a16="http://schemas.microsoft.com/office/drawing/2014/main" id="{D0CFDC87-55E8-40E1-BD98-4E1EA2C09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2" name="Freeform 49">
              <a:extLst>
                <a:ext uri="{FF2B5EF4-FFF2-40B4-BE49-F238E27FC236}">
                  <a16:creationId xmlns:a16="http://schemas.microsoft.com/office/drawing/2014/main" id="{C1151505-8A7F-41D8-AE03-AD172E38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3" name="Freeform 50">
              <a:extLst>
                <a:ext uri="{FF2B5EF4-FFF2-40B4-BE49-F238E27FC236}">
                  <a16:creationId xmlns:a16="http://schemas.microsoft.com/office/drawing/2014/main" id="{918DAD20-1F9F-41A7-B9D0-EE92F9B32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Freeform 51">
              <a:extLst>
                <a:ext uri="{FF2B5EF4-FFF2-40B4-BE49-F238E27FC236}">
                  <a16:creationId xmlns:a16="http://schemas.microsoft.com/office/drawing/2014/main" id="{D303B51B-ADCC-43C9-AE4F-0168CFA63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Freeform 52">
              <a:extLst>
                <a:ext uri="{FF2B5EF4-FFF2-40B4-BE49-F238E27FC236}">
                  <a16:creationId xmlns:a16="http://schemas.microsoft.com/office/drawing/2014/main" id="{5621B409-0B0A-4827-81F9-684C335EE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6" name="Freeform 53">
              <a:extLst>
                <a:ext uri="{FF2B5EF4-FFF2-40B4-BE49-F238E27FC236}">
                  <a16:creationId xmlns:a16="http://schemas.microsoft.com/office/drawing/2014/main" id="{FCA6910E-A4EC-464B-B285-5F1E40AEF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reeform 54">
              <a:extLst>
                <a:ext uri="{FF2B5EF4-FFF2-40B4-BE49-F238E27FC236}">
                  <a16:creationId xmlns:a16="http://schemas.microsoft.com/office/drawing/2014/main" id="{7D0C75DF-4953-4E72-B34A-2F8BD05235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55">
              <a:extLst>
                <a:ext uri="{FF2B5EF4-FFF2-40B4-BE49-F238E27FC236}">
                  <a16:creationId xmlns:a16="http://schemas.microsoft.com/office/drawing/2014/main" id="{998A65EA-C434-41FF-B792-2BDC11501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reeform 56">
              <a:extLst>
                <a:ext uri="{FF2B5EF4-FFF2-40B4-BE49-F238E27FC236}">
                  <a16:creationId xmlns:a16="http://schemas.microsoft.com/office/drawing/2014/main" id="{3A6D2AE4-7ABD-4946-BE69-5FD3C1A1D6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Freeform 57">
              <a:extLst>
                <a:ext uri="{FF2B5EF4-FFF2-40B4-BE49-F238E27FC236}">
                  <a16:creationId xmlns:a16="http://schemas.microsoft.com/office/drawing/2014/main" id="{833A81DC-8A3A-4141-A713-A2FE1C572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1" name="Freeform 58">
              <a:extLst>
                <a:ext uri="{FF2B5EF4-FFF2-40B4-BE49-F238E27FC236}">
                  <a16:creationId xmlns:a16="http://schemas.microsoft.com/office/drawing/2014/main" id="{47BB7FFD-57DB-41BD-8D42-9FB58174B1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253" name="Picture 2">
            <a:extLst>
              <a:ext uri="{FF2B5EF4-FFF2-40B4-BE49-F238E27FC236}">
                <a16:creationId xmlns:a16="http://schemas.microsoft.com/office/drawing/2014/main" id="{3631D3C9-4C1D-4B3A-A737-E6E780042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55B6B2-9D01-1646-9EC3-34B2E4455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97" y="1113282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What are we building today?</a:t>
            </a:r>
          </a:p>
        </p:txBody>
      </p:sp>
      <p:sp useBgFill="1">
        <p:nvSpPr>
          <p:cNvPr id="261" name="Round Diagonal Corner Rectangle 6">
            <a:extLst>
              <a:ext uri="{FF2B5EF4-FFF2-40B4-BE49-F238E27FC236}">
                <a16:creationId xmlns:a16="http://schemas.microsoft.com/office/drawing/2014/main" id="{5B986EF0-8540-483D-9DDE-1F168FAAC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6BC757A-6E4D-A148-8146-68C27802BDDC}"/>
              </a:ext>
            </a:extLst>
          </p:cNvPr>
          <p:cNvGrpSpPr/>
          <p:nvPr/>
        </p:nvGrpSpPr>
        <p:grpSpPr>
          <a:xfrm>
            <a:off x="938213" y="1987570"/>
            <a:ext cx="6293157" cy="2724105"/>
            <a:chOff x="938213" y="1987570"/>
            <a:chExt cx="6293157" cy="272410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C0FC8E0-2CFA-754F-B582-0D15C19F19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2333"/>
            <a:stretch/>
          </p:blipFill>
          <p:spPr>
            <a:xfrm>
              <a:off x="1118988" y="2386783"/>
              <a:ext cx="6112382" cy="2076942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E10AF06-6408-EB45-9C05-B6A82493B973}"/>
                </a:ext>
              </a:extLst>
            </p:cNvPr>
            <p:cNvSpPr txBox="1"/>
            <p:nvPr/>
          </p:nvSpPr>
          <p:spPr>
            <a:xfrm>
              <a:off x="938213" y="1987570"/>
              <a:ext cx="10810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Devices</a:t>
              </a:r>
            </a:p>
          </p:txBody>
        </p:sp>
        <p:sp>
          <p:nvSpPr>
            <p:cNvPr id="257" name="TextBox 256">
              <a:extLst>
                <a:ext uri="{FF2B5EF4-FFF2-40B4-BE49-F238E27FC236}">
                  <a16:creationId xmlns:a16="http://schemas.microsoft.com/office/drawing/2014/main" id="{E36CA518-04F3-6B42-ACED-D5A78826000B}"/>
                </a:ext>
              </a:extLst>
            </p:cNvPr>
            <p:cNvSpPr txBox="1"/>
            <p:nvPr/>
          </p:nvSpPr>
          <p:spPr>
            <a:xfrm>
              <a:off x="2119313" y="4342343"/>
              <a:ext cx="12530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Gateway(s)</a:t>
              </a:r>
            </a:p>
          </p:txBody>
        </p:sp>
        <p:sp>
          <p:nvSpPr>
            <p:cNvPr id="262" name="TextBox 261">
              <a:extLst>
                <a:ext uri="{FF2B5EF4-FFF2-40B4-BE49-F238E27FC236}">
                  <a16:creationId xmlns:a16="http://schemas.microsoft.com/office/drawing/2014/main" id="{77BD81EC-BC19-0E4F-9A6B-A69D019A9CF6}"/>
                </a:ext>
              </a:extLst>
            </p:cNvPr>
            <p:cNvSpPr txBox="1"/>
            <p:nvPr/>
          </p:nvSpPr>
          <p:spPr>
            <a:xfrm>
              <a:off x="3727601" y="2523610"/>
              <a:ext cx="13296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Data Stores</a:t>
              </a:r>
            </a:p>
          </p:txBody>
        </p:sp>
        <p:sp>
          <p:nvSpPr>
            <p:cNvPr id="263" name="TextBox 262">
              <a:extLst>
                <a:ext uri="{FF2B5EF4-FFF2-40B4-BE49-F238E27FC236}">
                  <a16:creationId xmlns:a16="http://schemas.microsoft.com/office/drawing/2014/main" id="{70B945C9-52A0-E649-A5E2-FBD62407173A}"/>
                </a:ext>
              </a:extLst>
            </p:cNvPr>
            <p:cNvSpPr txBox="1"/>
            <p:nvPr/>
          </p:nvSpPr>
          <p:spPr>
            <a:xfrm>
              <a:off x="5555454" y="4340593"/>
              <a:ext cx="10810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Interfaces</a:t>
              </a: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8F600086-5042-394B-84FC-B11C804B10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846" y="1196595"/>
            <a:ext cx="6609873" cy="448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898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6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1" name="Rectangle 70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2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4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77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78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79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0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1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2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3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4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5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6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7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8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9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0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1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2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3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4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5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6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4FA6E9C7-AB96-2B4A-A741-3DEA3F4C8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rgbClr val="FFFFFF"/>
                </a:solidFill>
              </a:rPr>
              <a:t>Step 1:  Hardware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54CAFCB-F0CD-A24A-B9CE-F58F81745F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1" y="3602038"/>
            <a:ext cx="6857999" cy="95302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000">
                <a:solidFill>
                  <a:srgbClr val="82FFFF"/>
                </a:solidFill>
              </a:rPr>
              <a:t>Don’t let the smoke out</a:t>
            </a:r>
          </a:p>
        </p:txBody>
      </p:sp>
    </p:spTree>
    <p:extLst>
      <p:ext uri="{BB962C8B-B14F-4D97-AF65-F5344CB8AC3E}">
        <p14:creationId xmlns:p14="http://schemas.microsoft.com/office/powerpoint/2010/main" val="20133525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DE41F512-EFD0-BA40-8512-07C5742D8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54" y="150829"/>
            <a:ext cx="7816257" cy="6587988"/>
          </a:xfrm>
          <a:prstGeom prst="rect">
            <a:avLst/>
          </a:prstGeom>
        </p:spPr>
      </p:pic>
      <p:pic>
        <p:nvPicPr>
          <p:cNvPr id="14" name="Content Placeholder 4">
            <a:extLst>
              <a:ext uri="{FF2B5EF4-FFF2-40B4-BE49-F238E27FC236}">
                <a16:creationId xmlns:a16="http://schemas.microsoft.com/office/drawing/2014/main" id="{06F8F038-3D06-2F4D-BAAF-A93825BAB1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2" b="39483"/>
          <a:stretch/>
        </p:blipFill>
        <p:spPr>
          <a:xfrm>
            <a:off x="-5597" y="3427414"/>
            <a:ext cx="7558541" cy="3430587"/>
          </a:xfrm>
          <a:custGeom>
            <a:avLst/>
            <a:gdLst>
              <a:gd name="connsiteX0" fmla="*/ 0 w 7558541"/>
              <a:gd name="connsiteY0" fmla="*/ 0 h 3430587"/>
              <a:gd name="connsiteX1" fmla="*/ 7558541 w 7558541"/>
              <a:gd name="connsiteY1" fmla="*/ 0 h 3430587"/>
              <a:gd name="connsiteX2" fmla="*/ 7558541 w 7558541"/>
              <a:gd name="connsiteY2" fmla="*/ 3430587 h 3430587"/>
              <a:gd name="connsiteX3" fmla="*/ 0 w 7558541"/>
              <a:gd name="connsiteY3" fmla="*/ 3430587 h 3430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8541" h="3430587">
                <a:moveTo>
                  <a:pt x="0" y="0"/>
                </a:moveTo>
                <a:lnTo>
                  <a:pt x="7558541" y="0"/>
                </a:lnTo>
                <a:lnTo>
                  <a:pt x="7558541" y="3430587"/>
                </a:lnTo>
                <a:lnTo>
                  <a:pt x="0" y="3430587"/>
                </a:ln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98A4D2-45F8-464C-81EC-AE2F847901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958" r="27344" b="3"/>
          <a:stretch/>
        </p:blipFill>
        <p:spPr>
          <a:xfrm>
            <a:off x="-5597" y="1"/>
            <a:ext cx="2540042" cy="3427413"/>
          </a:xfrm>
          <a:custGeom>
            <a:avLst/>
            <a:gdLst>
              <a:gd name="connsiteX0" fmla="*/ 0 w 7558541"/>
              <a:gd name="connsiteY0" fmla="*/ 0 h 3427413"/>
              <a:gd name="connsiteX1" fmla="*/ 7558541 w 7558541"/>
              <a:gd name="connsiteY1" fmla="*/ 0 h 3427413"/>
              <a:gd name="connsiteX2" fmla="*/ 7558541 w 7558541"/>
              <a:gd name="connsiteY2" fmla="*/ 3427413 h 3427413"/>
              <a:gd name="connsiteX3" fmla="*/ 0 w 7558541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8541" h="3427413">
                <a:moveTo>
                  <a:pt x="0" y="0"/>
                </a:moveTo>
                <a:lnTo>
                  <a:pt x="7558541" y="0"/>
                </a:lnTo>
                <a:lnTo>
                  <a:pt x="7558541" y="3427413"/>
                </a:lnTo>
                <a:lnTo>
                  <a:pt x="0" y="3427413"/>
                </a:ln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D33ADE-8C11-CB44-9ABF-CE479C26E6D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324" r="13909" b="-4"/>
          <a:stretch/>
        </p:blipFill>
        <p:spPr>
          <a:xfrm>
            <a:off x="5029201" y="10"/>
            <a:ext cx="2523744" cy="34278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BF95860-5D9E-044A-9623-AA0FEFCC655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5520" t="-277" r="19955" b="280"/>
          <a:stretch/>
        </p:blipFill>
        <p:spPr>
          <a:xfrm>
            <a:off x="2537396" y="1"/>
            <a:ext cx="2491804" cy="3427413"/>
          </a:xfrm>
          <a:custGeom>
            <a:avLst/>
            <a:gdLst>
              <a:gd name="connsiteX0" fmla="*/ 0 w 7558541"/>
              <a:gd name="connsiteY0" fmla="*/ 0 h 3427413"/>
              <a:gd name="connsiteX1" fmla="*/ 7558541 w 7558541"/>
              <a:gd name="connsiteY1" fmla="*/ 0 h 3427413"/>
              <a:gd name="connsiteX2" fmla="*/ 7558541 w 7558541"/>
              <a:gd name="connsiteY2" fmla="*/ 3427413 h 3427413"/>
              <a:gd name="connsiteX3" fmla="*/ 0 w 7558541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8541" h="3427413">
                <a:moveTo>
                  <a:pt x="0" y="0"/>
                </a:moveTo>
                <a:lnTo>
                  <a:pt x="7558541" y="0"/>
                </a:lnTo>
                <a:lnTo>
                  <a:pt x="7558541" y="3427413"/>
                </a:lnTo>
                <a:lnTo>
                  <a:pt x="0" y="3427413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33B693-0A0E-5A47-8543-9BF5C7496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1780" y="618518"/>
            <a:ext cx="353848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Why is hardware scary?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31BFF46E-4325-4F5B-8EF5-514C708222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6732" y="2250281"/>
            <a:ext cx="3580522" cy="4191001"/>
          </a:xfrm>
        </p:spPr>
        <p:txBody>
          <a:bodyPr>
            <a:noAutofit/>
          </a:bodyPr>
          <a:lstStyle/>
          <a:p>
            <a:r>
              <a:rPr lang="en-US" dirty="0"/>
              <a:t>Software errors are “soft”</a:t>
            </a:r>
          </a:p>
          <a:p>
            <a:endParaRPr lang="en-US" dirty="0"/>
          </a:p>
          <a:p>
            <a:r>
              <a:rPr lang="en-US" dirty="0"/>
              <a:t>Hardware errors on the other hand….</a:t>
            </a:r>
          </a:p>
          <a:p>
            <a:endParaRPr lang="en-US" dirty="0"/>
          </a:p>
          <a:p>
            <a:r>
              <a:rPr lang="en-US" dirty="0"/>
              <a:t>ELECTRICITY KILLS PEOPLE!</a:t>
            </a:r>
          </a:p>
        </p:txBody>
      </p:sp>
    </p:spTree>
    <p:extLst>
      <p:ext uri="{BB962C8B-B14F-4D97-AF65-F5344CB8AC3E}">
        <p14:creationId xmlns:p14="http://schemas.microsoft.com/office/powerpoint/2010/main" val="3031043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2C0E141-BEAE-8341-83C1-52B8D772B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824" y="684821"/>
            <a:ext cx="2880632" cy="21050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ABB679-0078-2B42-A4CC-40D9C69490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9424" y="321734"/>
            <a:ext cx="1911019" cy="27398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FC35A9-3938-7741-9179-EE17F07B2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685529" cy="1478570"/>
          </a:xfrm>
        </p:spPr>
        <p:txBody>
          <a:bodyPr>
            <a:normAutofit/>
          </a:bodyPr>
          <a:lstStyle/>
          <a:p>
            <a:r>
              <a:rPr lang="en-US" dirty="0"/>
              <a:t>Electricity fundamentals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D7C7F-4376-4541-920F-01872FF3D4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6"/>
            <a:ext cx="4685530" cy="440672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Electricity is flowing electrons</a:t>
            </a:r>
          </a:p>
          <a:p>
            <a:endParaRPr lang="en-US" dirty="0"/>
          </a:p>
          <a:p>
            <a:r>
              <a:rPr lang="en-US" dirty="0"/>
              <a:t>Flow is channeled through circuits, like water through plumbing</a:t>
            </a:r>
          </a:p>
          <a:p>
            <a:endParaRPr lang="en-US" dirty="0"/>
          </a:p>
          <a:p>
            <a:r>
              <a:rPr lang="en-US" dirty="0"/>
              <a:t>Flow is governed by Ohm’s law:</a:t>
            </a:r>
          </a:p>
          <a:p>
            <a:pPr lvl="1"/>
            <a:r>
              <a:rPr lang="en-US" dirty="0"/>
              <a:t>Voltage (Pressure)</a:t>
            </a:r>
          </a:p>
          <a:p>
            <a:pPr lvl="1"/>
            <a:r>
              <a:rPr lang="en-US" dirty="0"/>
              <a:t>Current (Amperes – same as Speed)</a:t>
            </a:r>
          </a:p>
          <a:p>
            <a:pPr lvl="1"/>
            <a:r>
              <a:rPr lang="en-US" dirty="0"/>
              <a:t>Resistance (Diameter of the pipes)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3C8EFD-D014-FF45-B921-952259DF76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2242" y="3660218"/>
            <a:ext cx="2349796" cy="2995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1068FD-3A93-F74A-8124-92C0D7901C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55126" y="4912524"/>
            <a:ext cx="1453785" cy="253836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1290091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85035-A426-D747-80DC-C2384850A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5270020" cy="1478570"/>
          </a:xfrm>
        </p:spPr>
        <p:txBody>
          <a:bodyPr/>
          <a:lstStyle/>
          <a:p>
            <a:r>
              <a:rPr lang="en-US" dirty="0"/>
              <a:t>Control Over electricity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E8DB7D-1B7B-6E4C-A7ED-3670FEA7CD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97088"/>
            <a:ext cx="5174327" cy="4643954"/>
          </a:xfrm>
        </p:spPr>
        <p:txBody>
          <a:bodyPr>
            <a:normAutofit/>
          </a:bodyPr>
          <a:lstStyle/>
          <a:p>
            <a:r>
              <a:rPr lang="en-US" dirty="0"/>
              <a:t>To flow, electricity needs a source and a ground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NodeMCU</a:t>
            </a:r>
            <a:r>
              <a:rPr lang="en-US" dirty="0"/>
              <a:t> provides multiple sources and grounds</a:t>
            </a:r>
          </a:p>
          <a:p>
            <a:pPr lvl="1"/>
            <a:r>
              <a:rPr lang="en-US" dirty="0"/>
              <a:t>Note which one your project requires!</a:t>
            </a:r>
          </a:p>
          <a:p>
            <a:pPr lvl="1"/>
            <a:r>
              <a:rPr lang="en-US" dirty="0"/>
              <a:t>All amps are in milli-amps and 3 or 5 V</a:t>
            </a:r>
          </a:p>
          <a:p>
            <a:pPr lvl="1"/>
            <a:endParaRPr lang="en-US" dirty="0"/>
          </a:p>
          <a:p>
            <a:r>
              <a:rPr lang="en-US" dirty="0"/>
              <a:t>You are now one of the X-Men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39A3C6-80E7-1F4F-8ACC-3C889F907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8427" y="3930820"/>
            <a:ext cx="5457202" cy="257852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E4D96FC-0228-B948-80B4-B7E8DF163006}"/>
              </a:ext>
            </a:extLst>
          </p:cNvPr>
          <p:cNvSpPr txBox="1">
            <a:spLocks/>
          </p:cNvSpPr>
          <p:nvPr/>
        </p:nvSpPr>
        <p:spPr>
          <a:xfrm>
            <a:off x="7497062" y="6509347"/>
            <a:ext cx="4685530" cy="3374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/>
              <a:t>*Inclusion in X-Men adventures not guaranteed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5D4498B-62FF-9A41-93B1-57BD044902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8427" y="845776"/>
            <a:ext cx="5457202" cy="2868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520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69279-BE6D-3C48-8DC5-85CA00FB8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Overload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1912C2-9D9F-7C4D-ACD8-AFD35FAB0F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61658" y="4110355"/>
            <a:ext cx="4051300" cy="269917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3037A1-115C-7949-BFCC-EBF878BE20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2744" y="3103804"/>
            <a:ext cx="5837598" cy="37057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6D782E-FF5B-254A-B767-1CFE45EFE6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4809" y="373790"/>
            <a:ext cx="5345533" cy="267746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368E64F-4CEA-6844-9CA3-12B1451663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658" y="1765072"/>
            <a:ext cx="4051300" cy="22733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01CCCB2-BD0D-DE41-89C9-268ED78E39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01517" y="3243642"/>
            <a:ext cx="3657600" cy="36322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09A79B0-D3A3-DA41-8218-E361508820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59117" y="3069452"/>
            <a:ext cx="3810301" cy="381030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52F6195-308E-3F42-852B-AD04823107C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4053072"/>
            <a:ext cx="5080000" cy="28448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2CAE410-2450-D146-810E-60C986C2D54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4529" t="13738" r="4994" b="13686"/>
          <a:stretch/>
        </p:blipFill>
        <p:spPr>
          <a:xfrm>
            <a:off x="4947275" y="-20986"/>
            <a:ext cx="4596226" cy="368685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21AC34A-5544-1B43-B044-A31E4491638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5726" y="-851"/>
            <a:ext cx="5222703" cy="411120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9FCE695-D9A0-E74C-88BE-1B433683876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011821" y="30681"/>
            <a:ext cx="4203700" cy="38608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5D4DFFB-F49A-2943-8D78-B712978B371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805623" y="2276626"/>
            <a:ext cx="3810000" cy="2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940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9" name="Rectangle 68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endParaRPr>
            </a:p>
          </p:txBody>
        </p:sp>
        <p:pic>
          <p:nvPicPr>
            <p:cNvPr id="70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2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75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76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77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78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79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0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1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2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3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4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5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6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7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8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9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0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1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2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3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4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B08480FF-CE40-A54B-9915-3B2EEA4B8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Step 2: Software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68129B-AC76-6645-9AF4-439ACD1AD7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1" y="3602038"/>
            <a:ext cx="6857999" cy="95302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000" dirty="0">
                <a:solidFill>
                  <a:srgbClr val="82FFFF"/>
                </a:solidFill>
              </a:rPr>
              <a:t>Multi-discipline approaches to IOT</a:t>
            </a:r>
          </a:p>
        </p:txBody>
      </p:sp>
    </p:spTree>
    <p:extLst>
      <p:ext uri="{BB962C8B-B14F-4D97-AF65-F5344CB8AC3E}">
        <p14:creationId xmlns:p14="http://schemas.microsoft.com/office/powerpoint/2010/main" val="36546097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B6926-159B-D94C-A832-73C079231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dirty="0">
                <a:solidFill>
                  <a:srgbClr val="FFFFFF"/>
                </a:solidFill>
              </a:rPr>
              <a:t>IoT (often) Requires MANY 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languages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B3A2E43-0470-1D4C-AE7C-A07C99369F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6051" y="687896"/>
            <a:ext cx="8565949" cy="5482208"/>
          </a:xfrm>
          <a:prstGeom prst="rect">
            <a:avLst/>
          </a:prstGeom>
        </p:spPr>
      </p:pic>
      <p:sp>
        <p:nvSpPr>
          <p:cNvPr id="8" name="Donut 7">
            <a:extLst>
              <a:ext uri="{FF2B5EF4-FFF2-40B4-BE49-F238E27FC236}">
                <a16:creationId xmlns:a16="http://schemas.microsoft.com/office/drawing/2014/main" id="{406F0D7D-E030-0343-A86E-19A08DFE6000}"/>
              </a:ext>
            </a:extLst>
          </p:cNvPr>
          <p:cNvSpPr/>
          <p:nvPr/>
        </p:nvSpPr>
        <p:spPr>
          <a:xfrm>
            <a:off x="5936751" y="89739"/>
            <a:ext cx="1820238" cy="1820238"/>
          </a:xfrm>
          <a:prstGeom prst="donut">
            <a:avLst>
              <a:gd name="adj" fmla="val 49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13" name="Donut 12">
            <a:extLst>
              <a:ext uri="{FF2B5EF4-FFF2-40B4-BE49-F238E27FC236}">
                <a16:creationId xmlns:a16="http://schemas.microsoft.com/office/drawing/2014/main" id="{8243BAD8-585F-6C48-BFAB-EE9D4AAEC341}"/>
              </a:ext>
            </a:extLst>
          </p:cNvPr>
          <p:cNvSpPr/>
          <p:nvPr/>
        </p:nvSpPr>
        <p:spPr>
          <a:xfrm>
            <a:off x="8031703" y="89739"/>
            <a:ext cx="1820238" cy="1820238"/>
          </a:xfrm>
          <a:prstGeom prst="donut">
            <a:avLst>
              <a:gd name="adj" fmla="val 49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15" name="Donut 14">
            <a:extLst>
              <a:ext uri="{FF2B5EF4-FFF2-40B4-BE49-F238E27FC236}">
                <a16:creationId xmlns:a16="http://schemas.microsoft.com/office/drawing/2014/main" id="{8BA7275C-4E03-5649-916E-5A8E7694DCEB}"/>
              </a:ext>
            </a:extLst>
          </p:cNvPr>
          <p:cNvSpPr/>
          <p:nvPr/>
        </p:nvSpPr>
        <p:spPr>
          <a:xfrm>
            <a:off x="10192178" y="2872322"/>
            <a:ext cx="1820238" cy="1820238"/>
          </a:xfrm>
          <a:prstGeom prst="donut">
            <a:avLst>
              <a:gd name="adj" fmla="val 49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D4CCF21-D621-CD41-B239-A102B36EBE23}"/>
              </a:ext>
            </a:extLst>
          </p:cNvPr>
          <p:cNvGrpSpPr/>
          <p:nvPr/>
        </p:nvGrpSpPr>
        <p:grpSpPr>
          <a:xfrm>
            <a:off x="1711614" y="4981727"/>
            <a:ext cx="1820238" cy="1820238"/>
            <a:chOff x="1711614" y="4981727"/>
            <a:chExt cx="1820238" cy="1820238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B9D769F2-A073-6442-914D-01313B3D9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13557" y="5292012"/>
              <a:ext cx="1246322" cy="1199668"/>
            </a:xfrm>
            <a:prstGeom prst="rect">
              <a:avLst/>
            </a:prstGeom>
          </p:spPr>
        </p:pic>
        <p:sp>
          <p:nvSpPr>
            <p:cNvPr id="17" name="Donut 16">
              <a:extLst>
                <a:ext uri="{FF2B5EF4-FFF2-40B4-BE49-F238E27FC236}">
                  <a16:creationId xmlns:a16="http://schemas.microsoft.com/office/drawing/2014/main" id="{75F94D7B-C331-8646-89E9-01E0C25FECF1}"/>
                </a:ext>
              </a:extLst>
            </p:cNvPr>
            <p:cNvSpPr/>
            <p:nvPr/>
          </p:nvSpPr>
          <p:spPr>
            <a:xfrm>
              <a:off x="1711614" y="4981727"/>
              <a:ext cx="1820238" cy="1820238"/>
            </a:xfrm>
            <a:prstGeom prst="donut">
              <a:avLst>
                <a:gd name="adj" fmla="val 492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56571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 animBg="1"/>
      <p:bldP spid="1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20A8C-1D80-264B-BE19-F0101A761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00793"/>
            <a:ext cx="9905998" cy="1478570"/>
          </a:xfrm>
        </p:spPr>
        <p:txBody>
          <a:bodyPr/>
          <a:lstStyle/>
          <a:p>
            <a:r>
              <a:rPr lang="en-US" dirty="0"/>
              <a:t>Why so many languages?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8EFC9C5-777F-5D45-80B7-DB8D13FFEC84}"/>
              </a:ext>
            </a:extLst>
          </p:cNvPr>
          <p:cNvSpPr/>
          <p:nvPr/>
        </p:nvSpPr>
        <p:spPr>
          <a:xfrm>
            <a:off x="1296389" y="1610425"/>
            <a:ext cx="2422566" cy="2422566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“Easy” Code</a:t>
            </a:r>
          </a:p>
          <a:p>
            <a:pPr algn="ctr"/>
            <a:r>
              <a:rPr lang="en-US" dirty="0" err="1"/>
              <a:t>NodeRed</a:t>
            </a:r>
            <a:r>
              <a:rPr lang="en-US" dirty="0"/>
              <a:t>/JAVA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7F323BF-17E9-7F47-A656-EC8B6F32C43A}"/>
              </a:ext>
            </a:extLst>
          </p:cNvPr>
          <p:cNvSpPr/>
          <p:nvPr/>
        </p:nvSpPr>
        <p:spPr>
          <a:xfrm>
            <a:off x="1296389" y="4034641"/>
            <a:ext cx="2422566" cy="2422566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“Fast” Code</a:t>
            </a:r>
          </a:p>
          <a:p>
            <a:pPr algn="ctr"/>
            <a:r>
              <a:rPr lang="en-US" dirty="0" err="1"/>
              <a:t>Asembly</a:t>
            </a:r>
            <a:r>
              <a:rPr lang="en-US" dirty="0"/>
              <a:t>/C++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0E9C1E7-AB10-054B-86E1-075684F7371C}"/>
              </a:ext>
            </a:extLst>
          </p:cNvPr>
          <p:cNvSpPr/>
          <p:nvPr/>
        </p:nvSpPr>
        <p:spPr>
          <a:xfrm>
            <a:off x="3406899" y="2823358"/>
            <a:ext cx="2422566" cy="2422566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“Good” Code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3C5029C-68A0-F84A-9080-7D73D092485D}"/>
              </a:ext>
            </a:extLst>
          </p:cNvPr>
          <p:cNvSpPr/>
          <p:nvPr/>
        </p:nvSpPr>
        <p:spPr>
          <a:xfrm>
            <a:off x="6267533" y="3728190"/>
            <a:ext cx="5717639" cy="609601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RIGHT CODE FOR EACH PURPOSE</a:t>
            </a:r>
          </a:p>
        </p:txBody>
      </p:sp>
      <p:sp>
        <p:nvSpPr>
          <p:cNvPr id="10" name="Bent-Up Arrow 9">
            <a:extLst>
              <a:ext uri="{FF2B5EF4-FFF2-40B4-BE49-F238E27FC236}">
                <a16:creationId xmlns:a16="http://schemas.microsoft.com/office/drawing/2014/main" id="{D3E81647-B770-FB40-9F50-6A073F473918}"/>
              </a:ext>
            </a:extLst>
          </p:cNvPr>
          <p:cNvSpPr/>
          <p:nvPr/>
        </p:nvSpPr>
        <p:spPr>
          <a:xfrm rot="5400000">
            <a:off x="4080493" y="1766129"/>
            <a:ext cx="609602" cy="3764477"/>
          </a:xfrm>
          <a:prstGeom prst="bentUpArrow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Bent-Up Arrow 10">
            <a:extLst>
              <a:ext uri="{FF2B5EF4-FFF2-40B4-BE49-F238E27FC236}">
                <a16:creationId xmlns:a16="http://schemas.microsoft.com/office/drawing/2014/main" id="{93F5F633-F509-214E-A329-956A2B3E8DC3}"/>
              </a:ext>
            </a:extLst>
          </p:cNvPr>
          <p:cNvSpPr/>
          <p:nvPr/>
        </p:nvSpPr>
        <p:spPr>
          <a:xfrm rot="16200000" flipV="1">
            <a:off x="4080493" y="2535376"/>
            <a:ext cx="609602" cy="3764477"/>
          </a:xfrm>
          <a:prstGeom prst="bentUpArrow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705C8E-3222-2B46-AEEF-BA0B73B2A6E3}"/>
              </a:ext>
            </a:extLst>
          </p:cNvPr>
          <p:cNvSpPr txBox="1"/>
          <p:nvPr/>
        </p:nvSpPr>
        <p:spPr>
          <a:xfrm>
            <a:off x="4108862" y="5723906"/>
            <a:ext cx="60564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Fast Code: </a:t>
            </a:r>
          </a:p>
          <a:p>
            <a:r>
              <a:rPr lang="en-US" dirty="0"/>
              <a:t>Real-time, interrupt drive, time-sensitive, super lightweight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2C3A23-26B2-D448-B7B2-7428EAB833BC}"/>
              </a:ext>
            </a:extLst>
          </p:cNvPr>
          <p:cNvSpPr txBox="1"/>
          <p:nvPr/>
        </p:nvSpPr>
        <p:spPr>
          <a:xfrm>
            <a:off x="4108862" y="1802298"/>
            <a:ext cx="60564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Easy Code: </a:t>
            </a:r>
          </a:p>
          <a:p>
            <a:r>
              <a:rPr lang="en-US" dirty="0"/>
              <a:t>Agile, common, simple, approachable, good for prototyping</a:t>
            </a:r>
          </a:p>
        </p:txBody>
      </p:sp>
    </p:spTree>
    <p:extLst>
      <p:ext uri="{BB962C8B-B14F-4D97-AF65-F5344CB8AC3E}">
        <p14:creationId xmlns:p14="http://schemas.microsoft.com/office/powerpoint/2010/main" val="2988005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Cloud 58">
            <a:extLst>
              <a:ext uri="{FF2B5EF4-FFF2-40B4-BE49-F238E27FC236}">
                <a16:creationId xmlns:a16="http://schemas.microsoft.com/office/drawing/2014/main" id="{C54568C9-50FD-344B-BB55-59119DD37C2D}"/>
              </a:ext>
            </a:extLst>
          </p:cNvPr>
          <p:cNvSpPr/>
          <p:nvPr/>
        </p:nvSpPr>
        <p:spPr>
          <a:xfrm>
            <a:off x="4848742" y="-190001"/>
            <a:ext cx="7859095" cy="7148941"/>
          </a:xfrm>
          <a:prstGeom prst="cloud">
            <a:avLst/>
          </a:prstGeom>
          <a:solidFill>
            <a:schemeClr val="tx2">
              <a:alpha val="30000"/>
            </a:schemeClr>
          </a:solidFill>
          <a:ln>
            <a:solidFill>
              <a:schemeClr val="tx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607E05B-CAAC-CB47-9A5F-9136B7D5B6BC}"/>
              </a:ext>
            </a:extLst>
          </p:cNvPr>
          <p:cNvCxnSpPr>
            <a:cxnSpLocks/>
          </p:cNvCxnSpPr>
          <p:nvPr/>
        </p:nvCxnSpPr>
        <p:spPr>
          <a:xfrm flipV="1">
            <a:off x="5000504" y="4001785"/>
            <a:ext cx="7228207" cy="1187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645AA92-5D6C-5745-AD77-EB4062C75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/>
          <a:lstStyle/>
          <a:p>
            <a:r>
              <a:rPr lang="en-US" dirty="0"/>
              <a:t>What goes where?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5C2BF90-B738-C745-883E-F73F2FB4C471}"/>
              </a:ext>
            </a:extLst>
          </p:cNvPr>
          <p:cNvGrpSpPr/>
          <p:nvPr/>
        </p:nvGrpSpPr>
        <p:grpSpPr>
          <a:xfrm>
            <a:off x="1450483" y="4001785"/>
            <a:ext cx="3090779" cy="1873274"/>
            <a:chOff x="1141413" y="1804985"/>
            <a:chExt cx="3090779" cy="1873274"/>
          </a:xfrm>
        </p:grpSpPr>
        <p:pic>
          <p:nvPicPr>
            <p:cNvPr id="4" name="Picture 3" descr="A circuit board&#13;&#10;&#13;&#10;Description automatically generated">
              <a:extLst>
                <a:ext uri="{FF2B5EF4-FFF2-40B4-BE49-F238E27FC236}">
                  <a16:creationId xmlns:a16="http://schemas.microsoft.com/office/drawing/2014/main" id="{5102E63B-5348-4E41-BB4D-DD6B76FAFA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41413" y="1804985"/>
              <a:ext cx="3090779" cy="1503942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BFED14C-D775-D84B-ADBD-6424ABEAE5B2}"/>
                </a:ext>
              </a:extLst>
            </p:cNvPr>
            <p:cNvSpPr txBox="1"/>
            <p:nvPr/>
          </p:nvSpPr>
          <p:spPr>
            <a:xfrm>
              <a:off x="1141413" y="3308927"/>
              <a:ext cx="3090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ESP8266 – C/C++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F754921-D3E8-B345-BDFA-B2A979FB8AE3}"/>
              </a:ext>
            </a:extLst>
          </p:cNvPr>
          <p:cNvGrpSpPr/>
          <p:nvPr/>
        </p:nvGrpSpPr>
        <p:grpSpPr>
          <a:xfrm>
            <a:off x="5612085" y="866581"/>
            <a:ext cx="3481651" cy="2680731"/>
            <a:chOff x="8211211" y="1804985"/>
            <a:chExt cx="3481651" cy="2680731"/>
          </a:xfrm>
        </p:grpSpPr>
        <p:pic>
          <p:nvPicPr>
            <p:cNvPr id="8" name="Picture 7" descr="A circuit board&#13;&#10;&#13;&#10;Description automatically generated">
              <a:extLst>
                <a:ext uri="{FF2B5EF4-FFF2-40B4-BE49-F238E27FC236}">
                  <a16:creationId xmlns:a16="http://schemas.microsoft.com/office/drawing/2014/main" id="{790E8CE0-28E0-6945-BE40-94DAF2A439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11211" y="1804985"/>
              <a:ext cx="3481651" cy="231083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FCA72F-72ED-2848-8DB9-52A09459ADAB}"/>
                </a:ext>
              </a:extLst>
            </p:cNvPr>
            <p:cNvSpPr txBox="1"/>
            <p:nvPr/>
          </p:nvSpPr>
          <p:spPr>
            <a:xfrm>
              <a:off x="8211212" y="4116384"/>
              <a:ext cx="34816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/>
                <a:t>RaspberryPi</a:t>
              </a:r>
              <a:r>
                <a:rPr lang="en-US" dirty="0"/>
                <a:t> – </a:t>
              </a:r>
              <a:r>
                <a:rPr lang="en-US" dirty="0" err="1"/>
                <a:t>NodeRed</a:t>
              </a:r>
              <a:r>
                <a:rPr lang="en-US" dirty="0"/>
                <a:t> and MQTT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A6B9EE6-9960-5147-BD6B-672CD9BEB355}"/>
              </a:ext>
            </a:extLst>
          </p:cNvPr>
          <p:cNvGrpSpPr/>
          <p:nvPr/>
        </p:nvGrpSpPr>
        <p:grpSpPr>
          <a:xfrm>
            <a:off x="5612085" y="4156946"/>
            <a:ext cx="3481651" cy="2680731"/>
            <a:chOff x="8211211" y="1804985"/>
            <a:chExt cx="3481651" cy="2680731"/>
          </a:xfrm>
        </p:grpSpPr>
        <p:pic>
          <p:nvPicPr>
            <p:cNvPr id="12" name="Picture 11" descr="A circuit board&#13;&#10;&#13;&#10;Description automatically generated">
              <a:extLst>
                <a:ext uri="{FF2B5EF4-FFF2-40B4-BE49-F238E27FC236}">
                  <a16:creationId xmlns:a16="http://schemas.microsoft.com/office/drawing/2014/main" id="{0CB1A882-60A5-2945-8929-8A8F3ED81E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11211" y="1804985"/>
              <a:ext cx="3481651" cy="231083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7641EA8-943C-0C44-8501-A807EAAB833D}"/>
                </a:ext>
              </a:extLst>
            </p:cNvPr>
            <p:cNvSpPr txBox="1"/>
            <p:nvPr/>
          </p:nvSpPr>
          <p:spPr>
            <a:xfrm>
              <a:off x="8211212" y="4116384"/>
              <a:ext cx="34816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/>
                <a:t>RaspberryPi</a:t>
              </a:r>
              <a:r>
                <a:rPr lang="en-US" dirty="0"/>
                <a:t> – MYSQL (MariaDB)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85DED96-7B88-8944-8916-A4D4FF9FBAD3}"/>
              </a:ext>
            </a:extLst>
          </p:cNvPr>
          <p:cNvGrpSpPr/>
          <p:nvPr/>
        </p:nvGrpSpPr>
        <p:grpSpPr>
          <a:xfrm>
            <a:off x="1450483" y="1660314"/>
            <a:ext cx="3090779" cy="2100168"/>
            <a:chOff x="1450483" y="1346679"/>
            <a:chExt cx="3090779" cy="2100168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6DD69A0-9EB9-AA44-839D-38E151EF1F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50483" y="1716011"/>
              <a:ext cx="3090779" cy="1730836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5A8F415-113E-C44F-BDF6-335A17028813}"/>
                </a:ext>
              </a:extLst>
            </p:cNvPr>
            <p:cNvSpPr txBox="1"/>
            <p:nvPr/>
          </p:nvSpPr>
          <p:spPr>
            <a:xfrm>
              <a:off x="1450483" y="1346679"/>
              <a:ext cx="3090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SENSORS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0BEFA7E-B23F-A543-8722-EAEDC3F1247F}"/>
              </a:ext>
            </a:extLst>
          </p:cNvPr>
          <p:cNvCxnSpPr>
            <a:cxnSpLocks/>
          </p:cNvCxnSpPr>
          <p:nvPr/>
        </p:nvCxnSpPr>
        <p:spPr>
          <a:xfrm>
            <a:off x="2281382" y="3429000"/>
            <a:ext cx="0" cy="810491"/>
          </a:xfrm>
          <a:prstGeom prst="straightConnector1">
            <a:avLst/>
          </a:prstGeom>
          <a:ln w="6032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D825A33-D34E-F842-B364-46556DCFC714}"/>
              </a:ext>
            </a:extLst>
          </p:cNvPr>
          <p:cNvCxnSpPr>
            <a:cxnSpLocks/>
          </p:cNvCxnSpPr>
          <p:nvPr/>
        </p:nvCxnSpPr>
        <p:spPr>
          <a:xfrm flipV="1">
            <a:off x="4448219" y="2906016"/>
            <a:ext cx="1346939" cy="1422608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A3E0CCF-96A7-6947-8973-AC0CDB538D51}"/>
              </a:ext>
            </a:extLst>
          </p:cNvPr>
          <p:cNvCxnSpPr>
            <a:cxnSpLocks/>
          </p:cNvCxnSpPr>
          <p:nvPr/>
        </p:nvCxnSpPr>
        <p:spPr>
          <a:xfrm>
            <a:off x="9011934" y="3128488"/>
            <a:ext cx="0" cy="1360385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Group 56">
            <a:extLst>
              <a:ext uri="{FF2B5EF4-FFF2-40B4-BE49-F238E27FC236}">
                <a16:creationId xmlns:a16="http://schemas.microsoft.com/office/drawing/2014/main" id="{870C3D1E-0762-ED4A-A426-823F41E0D19E}"/>
              </a:ext>
            </a:extLst>
          </p:cNvPr>
          <p:cNvGrpSpPr/>
          <p:nvPr/>
        </p:nvGrpSpPr>
        <p:grpSpPr>
          <a:xfrm>
            <a:off x="9379504" y="866581"/>
            <a:ext cx="2724025" cy="1896463"/>
            <a:chOff x="9379504" y="866581"/>
            <a:chExt cx="2724025" cy="1896463"/>
          </a:xfrm>
        </p:grpSpPr>
        <p:pic>
          <p:nvPicPr>
            <p:cNvPr id="32" name="Picture 31" descr="A screenshot of a cell phone&#13;&#10;&#13;&#10;Description automatically generated">
              <a:extLst>
                <a:ext uri="{FF2B5EF4-FFF2-40B4-BE49-F238E27FC236}">
                  <a16:creationId xmlns:a16="http://schemas.microsoft.com/office/drawing/2014/main" id="{6B42C755-79FC-3A49-9D1B-6C34F5812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379504" y="866581"/>
              <a:ext cx="2724025" cy="1532264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B89E444-D583-224E-ABB2-999EBDBEB5EA}"/>
                </a:ext>
              </a:extLst>
            </p:cNvPr>
            <p:cNvSpPr txBox="1"/>
            <p:nvPr/>
          </p:nvSpPr>
          <p:spPr>
            <a:xfrm>
              <a:off x="9379504" y="2393712"/>
              <a:ext cx="27240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UI – Java &amp;HTML</a:t>
              </a: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BCB93FC6-8A28-224B-93CF-0DD59C6700AE}"/>
              </a:ext>
            </a:extLst>
          </p:cNvPr>
          <p:cNvSpPr txBox="1"/>
          <p:nvPr/>
        </p:nvSpPr>
        <p:spPr>
          <a:xfrm>
            <a:off x="10315698" y="3328477"/>
            <a:ext cx="7333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x8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034C581-3383-4E4A-883B-98F6809589D3}"/>
              </a:ext>
            </a:extLst>
          </p:cNvPr>
          <p:cNvCxnSpPr/>
          <p:nvPr/>
        </p:nvCxnSpPr>
        <p:spPr>
          <a:xfrm>
            <a:off x="1143001" y="1478570"/>
            <a:ext cx="0" cy="463590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976FC39-917D-2141-B6E9-DDEB07D4B0FF}"/>
              </a:ext>
            </a:extLst>
          </p:cNvPr>
          <p:cNvCxnSpPr>
            <a:cxnSpLocks/>
          </p:cNvCxnSpPr>
          <p:nvPr/>
        </p:nvCxnSpPr>
        <p:spPr>
          <a:xfrm flipH="1">
            <a:off x="1143001" y="6114473"/>
            <a:ext cx="38921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8C3AB0A-DC22-FB4D-B5C5-D3AC1AA76163}"/>
              </a:ext>
            </a:extLst>
          </p:cNvPr>
          <p:cNvCxnSpPr>
            <a:cxnSpLocks/>
          </p:cNvCxnSpPr>
          <p:nvPr/>
        </p:nvCxnSpPr>
        <p:spPr>
          <a:xfrm>
            <a:off x="5012378" y="4001785"/>
            <a:ext cx="0" cy="21126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86DD87D-E455-934D-9161-6B2A8D0E63A4}"/>
              </a:ext>
            </a:extLst>
          </p:cNvPr>
          <p:cNvCxnSpPr>
            <a:cxnSpLocks/>
          </p:cNvCxnSpPr>
          <p:nvPr/>
        </p:nvCxnSpPr>
        <p:spPr>
          <a:xfrm>
            <a:off x="1143001" y="1478570"/>
            <a:ext cx="4340494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2E6FA24-367F-DC4A-8B01-A763C2E374AB}"/>
              </a:ext>
            </a:extLst>
          </p:cNvPr>
          <p:cNvCxnSpPr>
            <a:cxnSpLocks/>
          </p:cNvCxnSpPr>
          <p:nvPr/>
        </p:nvCxnSpPr>
        <p:spPr>
          <a:xfrm flipH="1">
            <a:off x="5483495" y="605641"/>
            <a:ext cx="991" cy="89667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15921736-3FC8-9E4B-B882-7999D56A922B}"/>
              </a:ext>
            </a:extLst>
          </p:cNvPr>
          <p:cNvCxnSpPr>
            <a:cxnSpLocks/>
          </p:cNvCxnSpPr>
          <p:nvPr/>
        </p:nvCxnSpPr>
        <p:spPr>
          <a:xfrm flipV="1">
            <a:off x="5479631" y="593481"/>
            <a:ext cx="7228207" cy="1187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3DBB0BF-046C-1443-ABE8-66DF38AB65A5}"/>
              </a:ext>
            </a:extLst>
          </p:cNvPr>
          <p:cNvCxnSpPr>
            <a:cxnSpLocks/>
          </p:cNvCxnSpPr>
          <p:nvPr/>
        </p:nvCxnSpPr>
        <p:spPr>
          <a:xfrm>
            <a:off x="9020393" y="1998405"/>
            <a:ext cx="586745" cy="0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5762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Picture 2">
            <a:extLst>
              <a:ext uri="{FF2B5EF4-FFF2-40B4-BE49-F238E27FC236}">
                <a16:creationId xmlns:a16="http://schemas.microsoft.com/office/drawing/2014/main" id="{59FACE42-44B0-4185-8ED4-9043A78C8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6" name="Group 125">
            <a:extLst>
              <a:ext uri="{FF2B5EF4-FFF2-40B4-BE49-F238E27FC236}">
                <a16:creationId xmlns:a16="http://schemas.microsoft.com/office/drawing/2014/main" id="{A838DBA2-246D-4087-AE0A-6EA2B4B65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B4406F95-9579-494D-BE1E-A012A7F4C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39" name="Rectangle 5">
                <a:extLst>
                  <a:ext uri="{FF2B5EF4-FFF2-40B4-BE49-F238E27FC236}">
                    <a16:creationId xmlns:a16="http://schemas.microsoft.com/office/drawing/2014/main" id="{4C8D671A-5C73-44CA-B6D0-7F3BC195BA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40" name="Freeform 6">
                <a:extLst>
                  <a:ext uri="{FF2B5EF4-FFF2-40B4-BE49-F238E27FC236}">
                    <a16:creationId xmlns:a16="http://schemas.microsoft.com/office/drawing/2014/main" id="{F0DB3AC8-B5AD-4004-B0B9-74B58BECA0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1" name="Freeform 7">
                <a:extLst>
                  <a:ext uri="{FF2B5EF4-FFF2-40B4-BE49-F238E27FC236}">
                    <a16:creationId xmlns:a16="http://schemas.microsoft.com/office/drawing/2014/main" id="{F3B2C8F3-E236-45B2-B2E1-8460F8FD6D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2" name="Freeform 8">
                <a:extLst>
                  <a:ext uri="{FF2B5EF4-FFF2-40B4-BE49-F238E27FC236}">
                    <a16:creationId xmlns:a16="http://schemas.microsoft.com/office/drawing/2014/main" id="{761EE3AC-0BC2-4A29-AD58-5CB0EEFF96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3" name="Freeform 9">
                <a:extLst>
                  <a:ext uri="{FF2B5EF4-FFF2-40B4-BE49-F238E27FC236}">
                    <a16:creationId xmlns:a16="http://schemas.microsoft.com/office/drawing/2014/main" id="{38DC43BE-83DD-43F3-A21F-9B58B1074F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4" name="Freeform 10">
                <a:extLst>
                  <a:ext uri="{FF2B5EF4-FFF2-40B4-BE49-F238E27FC236}">
                    <a16:creationId xmlns:a16="http://schemas.microsoft.com/office/drawing/2014/main" id="{112583CE-53E8-48F6-9F71-25A32BFD61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5" name="Freeform 11">
                <a:extLst>
                  <a:ext uri="{FF2B5EF4-FFF2-40B4-BE49-F238E27FC236}">
                    <a16:creationId xmlns:a16="http://schemas.microsoft.com/office/drawing/2014/main" id="{229A7966-2C4F-4334-8FB7-08521F984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6" name="Freeform 12">
                <a:extLst>
                  <a:ext uri="{FF2B5EF4-FFF2-40B4-BE49-F238E27FC236}">
                    <a16:creationId xmlns:a16="http://schemas.microsoft.com/office/drawing/2014/main" id="{656FCF6A-DF5B-42AA-83C4-22CD7B9947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7" name="Freeform 13">
                <a:extLst>
                  <a:ext uri="{FF2B5EF4-FFF2-40B4-BE49-F238E27FC236}">
                    <a16:creationId xmlns:a16="http://schemas.microsoft.com/office/drawing/2014/main" id="{E908B3EE-F31D-4E8D-BF3C-71F5B35F02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8" name="Freeform 14">
                <a:extLst>
                  <a:ext uri="{FF2B5EF4-FFF2-40B4-BE49-F238E27FC236}">
                    <a16:creationId xmlns:a16="http://schemas.microsoft.com/office/drawing/2014/main" id="{DA9F96D7-B42C-4F80-8F26-72388FE0C2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9" name="Freeform 15">
                <a:extLst>
                  <a:ext uri="{FF2B5EF4-FFF2-40B4-BE49-F238E27FC236}">
                    <a16:creationId xmlns:a16="http://schemas.microsoft.com/office/drawing/2014/main" id="{5C9D5861-5A45-408A-A25E-61ED661AD7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0" name="Line 16">
                <a:extLst>
                  <a:ext uri="{FF2B5EF4-FFF2-40B4-BE49-F238E27FC236}">
                    <a16:creationId xmlns:a16="http://schemas.microsoft.com/office/drawing/2014/main" id="{DEEF5DD7-13B2-4CBB-A1AE-193A618B0F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151" name="Freeform 17">
                <a:extLst>
                  <a:ext uri="{FF2B5EF4-FFF2-40B4-BE49-F238E27FC236}">
                    <a16:creationId xmlns:a16="http://schemas.microsoft.com/office/drawing/2014/main" id="{3D896DDA-5AD2-4360-9E65-A79213105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2" name="Freeform 18">
                <a:extLst>
                  <a:ext uri="{FF2B5EF4-FFF2-40B4-BE49-F238E27FC236}">
                    <a16:creationId xmlns:a16="http://schemas.microsoft.com/office/drawing/2014/main" id="{C088F3B1-D893-4078-8EAE-6A3776F675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3" name="Freeform 19">
                <a:extLst>
                  <a:ext uri="{FF2B5EF4-FFF2-40B4-BE49-F238E27FC236}">
                    <a16:creationId xmlns:a16="http://schemas.microsoft.com/office/drawing/2014/main" id="{23CCB367-42E1-4DEF-BABD-7457EB9F28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4" name="Freeform 20">
                <a:extLst>
                  <a:ext uri="{FF2B5EF4-FFF2-40B4-BE49-F238E27FC236}">
                    <a16:creationId xmlns:a16="http://schemas.microsoft.com/office/drawing/2014/main" id="{BAFD46CE-CD21-4C8E-8ACE-B1A0B74A9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5" name="Rectangle 21">
                <a:extLst>
                  <a:ext uri="{FF2B5EF4-FFF2-40B4-BE49-F238E27FC236}">
                    <a16:creationId xmlns:a16="http://schemas.microsoft.com/office/drawing/2014/main" id="{23980A26-1FFF-4434-A77C-C5A1C96A5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56" name="Freeform 22">
                <a:extLst>
                  <a:ext uri="{FF2B5EF4-FFF2-40B4-BE49-F238E27FC236}">
                    <a16:creationId xmlns:a16="http://schemas.microsoft.com/office/drawing/2014/main" id="{AE64C1E5-E917-4222-8080-3EF831FB46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7" name="Freeform 23">
                <a:extLst>
                  <a:ext uri="{FF2B5EF4-FFF2-40B4-BE49-F238E27FC236}">
                    <a16:creationId xmlns:a16="http://schemas.microsoft.com/office/drawing/2014/main" id="{D4D42DE6-99E5-4D28-834E-6601A7DD9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8" name="Freeform 24">
                <a:extLst>
                  <a:ext uri="{FF2B5EF4-FFF2-40B4-BE49-F238E27FC236}">
                    <a16:creationId xmlns:a16="http://schemas.microsoft.com/office/drawing/2014/main" id="{194304B3-4C44-49E0-A677-19E2DA8CC9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9" name="Freeform 25">
                <a:extLst>
                  <a:ext uri="{FF2B5EF4-FFF2-40B4-BE49-F238E27FC236}">
                    <a16:creationId xmlns:a16="http://schemas.microsoft.com/office/drawing/2014/main" id="{C726387F-F77D-4FB6-A177-1DC6115E84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0" name="Freeform 26">
                <a:extLst>
                  <a:ext uri="{FF2B5EF4-FFF2-40B4-BE49-F238E27FC236}">
                    <a16:creationId xmlns:a16="http://schemas.microsoft.com/office/drawing/2014/main" id="{2F09766D-0653-4646-BA37-8FC23294BA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1" name="Freeform 27">
                <a:extLst>
                  <a:ext uri="{FF2B5EF4-FFF2-40B4-BE49-F238E27FC236}">
                    <a16:creationId xmlns:a16="http://schemas.microsoft.com/office/drawing/2014/main" id="{F50D9867-C9E0-462B-894F-B2F97E26AC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2" name="Freeform 28">
                <a:extLst>
                  <a:ext uri="{FF2B5EF4-FFF2-40B4-BE49-F238E27FC236}">
                    <a16:creationId xmlns:a16="http://schemas.microsoft.com/office/drawing/2014/main" id="{44179987-9B3B-4BC1-9BDA-EC9F30A37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3" name="Freeform 29">
                <a:extLst>
                  <a:ext uri="{FF2B5EF4-FFF2-40B4-BE49-F238E27FC236}">
                    <a16:creationId xmlns:a16="http://schemas.microsoft.com/office/drawing/2014/main" id="{EF0E5480-8C2D-4FFE-9357-938DF0642B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4" name="Freeform 30">
                <a:extLst>
                  <a:ext uri="{FF2B5EF4-FFF2-40B4-BE49-F238E27FC236}">
                    <a16:creationId xmlns:a16="http://schemas.microsoft.com/office/drawing/2014/main" id="{FDAC2F76-95E6-4EE4-8A26-47CDAE5C62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5" name="Freeform 31">
                <a:extLst>
                  <a:ext uri="{FF2B5EF4-FFF2-40B4-BE49-F238E27FC236}">
                    <a16:creationId xmlns:a16="http://schemas.microsoft.com/office/drawing/2014/main" id="{249EB4AA-5D5B-4A3A-9F2D-6E4EDF2046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375D3DC5-0B19-4EA9-A350-6218AC28C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29" name="Freeform 32">
                <a:extLst>
                  <a:ext uri="{FF2B5EF4-FFF2-40B4-BE49-F238E27FC236}">
                    <a16:creationId xmlns:a16="http://schemas.microsoft.com/office/drawing/2014/main" id="{86B5A458-9418-4EDA-9B6F-E4754ABA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0" name="Freeform 33">
                <a:extLst>
                  <a:ext uri="{FF2B5EF4-FFF2-40B4-BE49-F238E27FC236}">
                    <a16:creationId xmlns:a16="http://schemas.microsoft.com/office/drawing/2014/main" id="{6307D20D-BE6F-4BFD-8A35-230A01AD72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1" name="Freeform 34">
                <a:extLst>
                  <a:ext uri="{FF2B5EF4-FFF2-40B4-BE49-F238E27FC236}">
                    <a16:creationId xmlns:a16="http://schemas.microsoft.com/office/drawing/2014/main" id="{37A04039-8217-4B7F-8F43-4039DF087D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2" name="Freeform 35">
                <a:extLst>
                  <a:ext uri="{FF2B5EF4-FFF2-40B4-BE49-F238E27FC236}">
                    <a16:creationId xmlns:a16="http://schemas.microsoft.com/office/drawing/2014/main" id="{CA6CE641-5DEB-4A06-B9C3-B726A334C2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3" name="Freeform 36">
                <a:extLst>
                  <a:ext uri="{FF2B5EF4-FFF2-40B4-BE49-F238E27FC236}">
                    <a16:creationId xmlns:a16="http://schemas.microsoft.com/office/drawing/2014/main" id="{D08C7C1C-DF39-4479-94BD-47E71DE422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4" name="Freeform 37">
                <a:extLst>
                  <a:ext uri="{FF2B5EF4-FFF2-40B4-BE49-F238E27FC236}">
                    <a16:creationId xmlns:a16="http://schemas.microsoft.com/office/drawing/2014/main" id="{27C5EAA7-E449-48C0-9B14-E677E6ECF8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5" name="Freeform 38">
                <a:extLst>
                  <a:ext uri="{FF2B5EF4-FFF2-40B4-BE49-F238E27FC236}">
                    <a16:creationId xmlns:a16="http://schemas.microsoft.com/office/drawing/2014/main" id="{AA6A8A39-39D4-41FE-9974-CB46106A73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6" name="Freeform 39">
                <a:extLst>
                  <a:ext uri="{FF2B5EF4-FFF2-40B4-BE49-F238E27FC236}">
                    <a16:creationId xmlns:a16="http://schemas.microsoft.com/office/drawing/2014/main" id="{433C6D82-AE91-4A0C-97C6-34399C908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7" name="Freeform 40">
                <a:extLst>
                  <a:ext uri="{FF2B5EF4-FFF2-40B4-BE49-F238E27FC236}">
                    <a16:creationId xmlns:a16="http://schemas.microsoft.com/office/drawing/2014/main" id="{D4C06E36-D233-423A-BC95-5B4D5BE35C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8" name="Rectangle 41">
                <a:extLst>
                  <a:ext uri="{FF2B5EF4-FFF2-40B4-BE49-F238E27FC236}">
                    <a16:creationId xmlns:a16="http://schemas.microsoft.com/office/drawing/2014/main" id="{E1B0EEC1-CF7A-4761-B477-941DB41A83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D1FD3893-F557-8948-976C-5C1A984AC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35711"/>
            <a:ext cx="5894387" cy="9128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/>
              <a:t>Agenda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D49E7A1-1CCC-254A-87EA-3FDC5DCF8A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86489" y="1692160"/>
            <a:ext cx="6082671" cy="3541714"/>
          </a:xfrm>
        </p:spPr>
        <p:txBody>
          <a:bodyPr vert="horz" lIns="91440" tIns="45720" rIns="91440" bIns="45720" rtlCol="0">
            <a:no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3200" dirty="0"/>
              <a:t>Noon – 1 : Defining “Smart” – Intro and lecture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3200" dirty="0"/>
              <a:t>1 – 2: LUNCH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3200" dirty="0"/>
              <a:t>2 – 4: Building Smart Tech – hands-on</a:t>
            </a:r>
          </a:p>
        </p:txBody>
      </p:sp>
      <p:pic>
        <p:nvPicPr>
          <p:cNvPr id="8" name="Content Placeholder 7" descr="A glass of wine&#10;&#10;Description automatically generated">
            <a:extLst>
              <a:ext uri="{FF2B5EF4-FFF2-40B4-BE49-F238E27FC236}">
                <a16:creationId xmlns:a16="http://schemas.microsoft.com/office/drawing/2014/main" id="{CD3B3D7F-EBD3-054C-B4ED-55A786E08C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54952" r="12674"/>
          <a:stretch/>
        </p:blipFill>
        <p:spPr>
          <a:xfrm>
            <a:off x="7619998" y="780235"/>
            <a:ext cx="3425199" cy="484033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345688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AA2EC7FB-B6D7-468A-8D97-D703FEC19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98BB248-BA08-4E0B-8C30-EF9826CAA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57D9EFE-4243-4017-9315-63206084D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1C9708E4-18EC-9847-AE08-14ACBEAB8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9200" y="1123527"/>
            <a:ext cx="8193594" cy="46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5644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6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1" name="Rectangle 70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endParaRPr>
            </a:p>
          </p:txBody>
        </p:sp>
        <p:pic>
          <p:nvPicPr>
            <p:cNvPr id="72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4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77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78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79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0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1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2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3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4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5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6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7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8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9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0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1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2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3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4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5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6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4FA6E9C7-AB96-2B4A-A741-3DEA3F4C8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Let’s Build it!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54CAFCB-F0CD-A24A-B9CE-F58F81745F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1" y="3602038"/>
            <a:ext cx="6857999" cy="95302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000" dirty="0">
                <a:solidFill>
                  <a:srgbClr val="82FFFF"/>
                </a:solidFill>
              </a:rPr>
              <a:t>Simple smart anything sensor pack</a:t>
            </a:r>
          </a:p>
        </p:txBody>
      </p:sp>
    </p:spTree>
    <p:extLst>
      <p:ext uri="{BB962C8B-B14F-4D97-AF65-F5344CB8AC3E}">
        <p14:creationId xmlns:p14="http://schemas.microsoft.com/office/powerpoint/2010/main" val="3189932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C0F6D-D057-9D46-B1B2-0816DDC27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OUR Hardware – AKA What’s in this box!?</a:t>
            </a:r>
          </a:p>
        </p:txBody>
      </p:sp>
      <p:sp>
        <p:nvSpPr>
          <p:cNvPr id="179" name="Content Placeholder 178">
            <a:extLst>
              <a:ext uri="{FF2B5EF4-FFF2-40B4-BE49-F238E27FC236}">
                <a16:creationId xmlns:a16="http://schemas.microsoft.com/office/drawing/2014/main" id="{AC4FC31F-606B-411B-A9DE-84EE0BE3F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128300"/>
            <a:ext cx="4459287" cy="3965046"/>
          </a:xfrm>
        </p:spPr>
        <p:txBody>
          <a:bodyPr>
            <a:noAutofit/>
          </a:bodyPr>
          <a:lstStyle/>
          <a:p>
            <a:r>
              <a:rPr lang="en-US" sz="2800" dirty="0"/>
              <a:t>Basic hardware required to build our project</a:t>
            </a:r>
          </a:p>
          <a:p>
            <a:pPr lvl="1"/>
            <a:r>
              <a:rPr lang="en-US" sz="2800" dirty="0"/>
              <a:t>Breadboard</a:t>
            </a:r>
          </a:p>
          <a:p>
            <a:pPr lvl="1"/>
            <a:r>
              <a:rPr lang="en-US" sz="2800" dirty="0"/>
              <a:t>Wires</a:t>
            </a:r>
          </a:p>
          <a:p>
            <a:pPr lvl="1"/>
            <a:r>
              <a:rPr lang="en-US" sz="2800" dirty="0"/>
              <a:t>Lights</a:t>
            </a:r>
          </a:p>
          <a:p>
            <a:pPr lvl="1"/>
            <a:r>
              <a:rPr lang="en-US" sz="2800" dirty="0"/>
              <a:t>Resistors</a:t>
            </a:r>
          </a:p>
          <a:p>
            <a:pPr lvl="1"/>
            <a:r>
              <a:rPr lang="en-US" sz="2800" dirty="0"/>
              <a:t>IR Sensor and stand</a:t>
            </a:r>
          </a:p>
          <a:p>
            <a:pPr lvl="1"/>
            <a:r>
              <a:rPr lang="en-US" sz="2800" dirty="0" err="1"/>
              <a:t>NodeMCU</a:t>
            </a:r>
            <a:endParaRPr lang="en-US" sz="2800" dirty="0"/>
          </a:p>
        </p:txBody>
      </p:sp>
      <p:pic>
        <p:nvPicPr>
          <p:cNvPr id="4" name="Picture 3" descr="A circuit board on a table&#13;&#10;&#13;&#10;Description automatically generated">
            <a:extLst>
              <a:ext uri="{FF2B5EF4-FFF2-40B4-BE49-F238E27FC236}">
                <a16:creationId xmlns:a16="http://schemas.microsoft.com/office/drawing/2014/main" id="{B58018DD-1B3B-544A-B495-88FD28078C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1252" y="1757407"/>
            <a:ext cx="4730496" cy="354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796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CA73A-F49C-954E-95E5-8E2E35576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Node MCU (esp8266)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88B4A16-160A-4BE3-A7DF-21AAC85EC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2052" y="1878876"/>
            <a:ext cx="4727350" cy="4819379"/>
          </a:xfrm>
        </p:spPr>
        <p:txBody>
          <a:bodyPr>
            <a:normAutofit/>
          </a:bodyPr>
          <a:lstStyle/>
          <a:p>
            <a:r>
              <a:rPr lang="en-US" dirty="0"/>
              <a:t>Why esp8266?</a:t>
            </a:r>
          </a:p>
          <a:p>
            <a:pPr lvl="1"/>
            <a:r>
              <a:rPr lang="en-US" dirty="0"/>
              <a:t>Inexpensive</a:t>
            </a:r>
          </a:p>
          <a:p>
            <a:pPr lvl="1"/>
            <a:r>
              <a:rPr lang="en-US" dirty="0"/>
              <a:t>Very low Power Consumption</a:t>
            </a:r>
          </a:p>
          <a:p>
            <a:pPr lvl="1"/>
            <a:r>
              <a:rPr lang="en-US" dirty="0"/>
              <a:t>Very small size</a:t>
            </a:r>
          </a:p>
          <a:p>
            <a:pPr lvl="1"/>
            <a:r>
              <a:rPr lang="en-US" dirty="0"/>
              <a:t>Built-in Wireless</a:t>
            </a:r>
          </a:p>
          <a:p>
            <a:pPr lvl="1"/>
            <a:endParaRPr lang="en-US" dirty="0"/>
          </a:p>
          <a:p>
            <a:r>
              <a:rPr lang="en-US" dirty="0"/>
              <a:t>Why NOT esp8266?</a:t>
            </a:r>
          </a:p>
          <a:p>
            <a:pPr lvl="1"/>
            <a:r>
              <a:rPr lang="en-US" dirty="0"/>
              <a:t>Programming Support</a:t>
            </a:r>
          </a:p>
          <a:p>
            <a:pPr lvl="1"/>
            <a:r>
              <a:rPr lang="en-US" dirty="0"/>
              <a:t>Only 1 Analog input</a:t>
            </a:r>
          </a:p>
          <a:p>
            <a:pPr lvl="1"/>
            <a:endParaRPr lang="en-US" dirty="0"/>
          </a:p>
        </p:txBody>
      </p:sp>
      <p:pic>
        <p:nvPicPr>
          <p:cNvPr id="6" name="Picture 5" descr="A circuit board&#13;&#10;&#13;&#10;Description automatically generated">
            <a:extLst>
              <a:ext uri="{FF2B5EF4-FFF2-40B4-BE49-F238E27FC236}">
                <a16:creationId xmlns:a16="http://schemas.microsoft.com/office/drawing/2014/main" id="{6618B7DA-AE29-CA43-AF2C-DB86C85F7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775" y="1878876"/>
            <a:ext cx="6371374" cy="3100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23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53F7B-E958-FB41-A19E-77DEF80F0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Breadboard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A2233-977E-2147-9E18-EA7ECBB9F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Terminal Strips</a:t>
            </a:r>
          </a:p>
          <a:p>
            <a:endParaRPr lang="en-US" dirty="0"/>
          </a:p>
          <a:p>
            <a:r>
              <a:rPr lang="en-US" dirty="0"/>
              <a:t>Columns (#’s)</a:t>
            </a:r>
          </a:p>
          <a:p>
            <a:endParaRPr lang="en-US" dirty="0"/>
          </a:p>
          <a:p>
            <a:r>
              <a:rPr lang="en-US" dirty="0"/>
              <a:t>IC Chip “Ravine”</a:t>
            </a:r>
          </a:p>
          <a:p>
            <a:endParaRPr lang="en-US" dirty="0"/>
          </a:p>
          <a:p>
            <a:r>
              <a:rPr lang="en-US" dirty="0"/>
              <a:t>Rows (Letters)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D48428-303C-6542-8257-F3E736CB3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0441" y="1871322"/>
            <a:ext cx="6892016" cy="4298043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220C027-E89D-D341-87CD-CE1F005260C4}"/>
              </a:ext>
            </a:extLst>
          </p:cNvPr>
          <p:cNvCxnSpPr>
            <a:cxnSpLocks/>
          </p:cNvCxnSpPr>
          <p:nvPr/>
        </p:nvCxnSpPr>
        <p:spPr>
          <a:xfrm flipV="1">
            <a:off x="3167743" y="2267403"/>
            <a:ext cx="1349828" cy="203654"/>
          </a:xfrm>
          <a:prstGeom prst="straightConnector1">
            <a:avLst/>
          </a:prstGeom>
          <a:ln w="60325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87242E8-1B2A-4147-AD08-2DDD49933C0C}"/>
              </a:ext>
            </a:extLst>
          </p:cNvPr>
          <p:cNvCxnSpPr>
            <a:cxnSpLocks/>
          </p:cNvCxnSpPr>
          <p:nvPr/>
        </p:nvCxnSpPr>
        <p:spPr>
          <a:xfrm flipV="1">
            <a:off x="3167743" y="3287486"/>
            <a:ext cx="1208314" cy="228600"/>
          </a:xfrm>
          <a:prstGeom prst="straightConnector1">
            <a:avLst/>
          </a:prstGeom>
          <a:ln w="60325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Left Brace 17">
            <a:extLst>
              <a:ext uri="{FF2B5EF4-FFF2-40B4-BE49-F238E27FC236}">
                <a16:creationId xmlns:a16="http://schemas.microsoft.com/office/drawing/2014/main" id="{36A5D116-EDC9-F945-9B2B-AAD680FCBE21}"/>
              </a:ext>
            </a:extLst>
          </p:cNvPr>
          <p:cNvSpPr/>
          <p:nvPr/>
        </p:nvSpPr>
        <p:spPr>
          <a:xfrm>
            <a:off x="4376057" y="2754086"/>
            <a:ext cx="239486" cy="1088571"/>
          </a:xfrm>
          <a:prstGeom prst="leftBrace">
            <a:avLst/>
          </a:prstGeom>
          <a:ln w="412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58B8A950-0EFA-7145-8A20-B3CE4B7BAAC7}"/>
              </a:ext>
            </a:extLst>
          </p:cNvPr>
          <p:cNvSpPr/>
          <p:nvPr/>
        </p:nvSpPr>
        <p:spPr>
          <a:xfrm rot="16200000">
            <a:off x="7566706" y="2177142"/>
            <a:ext cx="239486" cy="6248403"/>
          </a:xfrm>
          <a:prstGeom prst="leftBrace">
            <a:avLst/>
          </a:prstGeom>
          <a:ln w="412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894B0FE-0518-5F49-95B8-D33F539EE3D9}"/>
              </a:ext>
            </a:extLst>
          </p:cNvPr>
          <p:cNvCxnSpPr>
            <a:cxnSpLocks/>
          </p:cNvCxnSpPr>
          <p:nvPr/>
        </p:nvCxnSpPr>
        <p:spPr>
          <a:xfrm flipV="1">
            <a:off x="3004913" y="5301343"/>
            <a:ext cx="1557334" cy="206829"/>
          </a:xfrm>
          <a:prstGeom prst="straightConnector1">
            <a:avLst/>
          </a:prstGeom>
          <a:ln w="60325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Left Brace 22">
            <a:extLst>
              <a:ext uri="{FF2B5EF4-FFF2-40B4-BE49-F238E27FC236}">
                <a16:creationId xmlns:a16="http://schemas.microsoft.com/office/drawing/2014/main" id="{B35B242C-D645-D44B-8C7C-1E3DF668AA44}"/>
              </a:ext>
            </a:extLst>
          </p:cNvPr>
          <p:cNvSpPr/>
          <p:nvPr/>
        </p:nvSpPr>
        <p:spPr>
          <a:xfrm>
            <a:off x="4000955" y="3831773"/>
            <a:ext cx="239486" cy="424542"/>
          </a:xfrm>
          <a:prstGeom prst="leftBrace">
            <a:avLst/>
          </a:prstGeom>
          <a:ln w="412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B0BF570-0FA7-9C48-A4E2-392E545A8D04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3324113" y="4044044"/>
            <a:ext cx="676842" cy="304799"/>
          </a:xfrm>
          <a:prstGeom prst="straightConnector1">
            <a:avLst/>
          </a:prstGeom>
          <a:ln w="60325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5D8F238F-A7B8-A744-A344-4CB5B2045E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23" r="11149"/>
          <a:stretch/>
        </p:blipFill>
        <p:spPr>
          <a:xfrm rot="5400000">
            <a:off x="7359144" y="2159296"/>
            <a:ext cx="4298043" cy="3722099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6C5D8FF7-1ECD-974A-9522-9663151F06A4}"/>
              </a:ext>
            </a:extLst>
          </p:cNvPr>
          <p:cNvSpPr/>
          <p:nvPr/>
        </p:nvSpPr>
        <p:spPr>
          <a:xfrm>
            <a:off x="8068235" y="3399416"/>
            <a:ext cx="1914861" cy="121561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B1BAB9-8120-6045-8907-50765414E9AE}"/>
              </a:ext>
            </a:extLst>
          </p:cNvPr>
          <p:cNvCxnSpPr>
            <a:cxnSpLocks/>
          </p:cNvCxnSpPr>
          <p:nvPr/>
        </p:nvCxnSpPr>
        <p:spPr>
          <a:xfrm>
            <a:off x="9025665" y="1560812"/>
            <a:ext cx="0" cy="1821429"/>
          </a:xfrm>
          <a:prstGeom prst="straightConnector1">
            <a:avLst/>
          </a:prstGeom>
          <a:ln w="60325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573483DC-48D4-FE45-93ED-3489ADE8E35D}"/>
              </a:ext>
            </a:extLst>
          </p:cNvPr>
          <p:cNvSpPr/>
          <p:nvPr/>
        </p:nvSpPr>
        <p:spPr>
          <a:xfrm>
            <a:off x="8564641" y="1210684"/>
            <a:ext cx="9220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IC Chip </a:t>
            </a:r>
          </a:p>
        </p:txBody>
      </p:sp>
    </p:spTree>
    <p:extLst>
      <p:ext uri="{BB962C8B-B14F-4D97-AF65-F5344CB8AC3E}">
        <p14:creationId xmlns:p14="http://schemas.microsoft.com/office/powerpoint/2010/main" val="42576250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E7B9C-3BAE-8342-989E-19D34FD33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Resistors and LEDs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395FC4-CDC0-AA42-B37B-4829149070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1413" y="2097087"/>
            <a:ext cx="7192282" cy="359614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18CCD4-7DF1-5F42-AC27-DAA134604E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8521" y="2097086"/>
            <a:ext cx="1774050" cy="3588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508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721EF2-A54C-C04D-AB25-D0448000F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SENSOR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BCE70-2792-C943-A2BC-AC71E223A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Common Sensor pinout:</a:t>
            </a:r>
          </a:p>
          <a:p>
            <a:pPr lvl="1"/>
            <a:r>
              <a:rPr lang="en-US" dirty="0"/>
              <a:t>VCC = power IN</a:t>
            </a:r>
          </a:p>
          <a:p>
            <a:pPr lvl="1"/>
            <a:r>
              <a:rPr lang="en-US" dirty="0"/>
              <a:t>GND = power OUT (Ground)</a:t>
            </a:r>
          </a:p>
          <a:p>
            <a:pPr lvl="1"/>
            <a:r>
              <a:rPr lang="en-US" dirty="0"/>
              <a:t>Out(put) = signal out</a:t>
            </a:r>
          </a:p>
          <a:p>
            <a:r>
              <a:rPr lang="en-US" sz="2000" dirty="0"/>
              <a:t>Sometimes you also get:</a:t>
            </a:r>
          </a:p>
          <a:p>
            <a:pPr lvl="1"/>
            <a:r>
              <a:rPr lang="en-US" dirty="0"/>
              <a:t>A0 = Analog output </a:t>
            </a:r>
          </a:p>
          <a:p>
            <a:pPr lvl="1"/>
            <a:r>
              <a:rPr lang="en-US" dirty="0"/>
              <a:t>D0 = Digital output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5" name="Picture 4" descr="A circuit board&#13;&#10;&#13;&#10;Description automatically generated">
            <a:extLst>
              <a:ext uri="{FF2B5EF4-FFF2-40B4-BE49-F238E27FC236}">
                <a16:creationId xmlns:a16="http://schemas.microsoft.com/office/drawing/2014/main" id="{B17B4C96-B209-FF45-A9E7-D3DE440501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561391"/>
            <a:ext cx="5456279" cy="371026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3588012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13F6E-3879-BD48-B511-F19F8E6DE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/>
              <a:t>A pinout ‘splainer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640B6E9-190C-4CED-9DE0-8EEADF42D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r>
              <a:rPr lang="en-US" sz="1800" dirty="0"/>
              <a:t>Power</a:t>
            </a:r>
          </a:p>
          <a:p>
            <a:endParaRPr lang="en-US" sz="1800" dirty="0"/>
          </a:p>
          <a:p>
            <a:r>
              <a:rPr lang="en-US" sz="1800" dirty="0"/>
              <a:t>Ground</a:t>
            </a:r>
          </a:p>
          <a:p>
            <a:endParaRPr lang="en-US" sz="1800" dirty="0"/>
          </a:p>
          <a:p>
            <a:r>
              <a:rPr lang="en-US" sz="1800" dirty="0"/>
              <a:t>GPIO</a:t>
            </a:r>
          </a:p>
          <a:p>
            <a:endParaRPr lang="en-US" sz="1800" dirty="0"/>
          </a:p>
          <a:p>
            <a:r>
              <a:rPr lang="en-US" sz="1800" dirty="0"/>
              <a:t>Alternate Functions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453456-FDC3-7748-8428-A93913B0B2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699" y="949017"/>
            <a:ext cx="7511487" cy="4959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500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CBA50DB-DBC7-4B6E-B3C1-8FF1EA519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DED8FB6-AF8D-4D98-913D-E6486FEC1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0A805ED2-113B-4584-8827-567B5792F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30" name="Rectangle 5">
                <a:extLst>
                  <a:ext uri="{FF2B5EF4-FFF2-40B4-BE49-F238E27FC236}">
                    <a16:creationId xmlns:a16="http://schemas.microsoft.com/office/drawing/2014/main" id="{C6CF21D8-CC72-4F35-A29E-3AF9E6DA1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6">
                <a:extLst>
                  <a:ext uri="{FF2B5EF4-FFF2-40B4-BE49-F238E27FC236}">
                    <a16:creationId xmlns:a16="http://schemas.microsoft.com/office/drawing/2014/main" id="{8E60A7C3-087D-47B4-AB5A-C8B1042FD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7">
                <a:extLst>
                  <a:ext uri="{FF2B5EF4-FFF2-40B4-BE49-F238E27FC236}">
                    <a16:creationId xmlns:a16="http://schemas.microsoft.com/office/drawing/2014/main" id="{1885EECE-F6D9-4128-BC90-01583BF269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8">
                <a:extLst>
                  <a:ext uri="{FF2B5EF4-FFF2-40B4-BE49-F238E27FC236}">
                    <a16:creationId xmlns:a16="http://schemas.microsoft.com/office/drawing/2014/main" id="{F44AA128-AA96-4FF2-A1C3-F9D2E7FD3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9">
                <a:extLst>
                  <a:ext uri="{FF2B5EF4-FFF2-40B4-BE49-F238E27FC236}">
                    <a16:creationId xmlns:a16="http://schemas.microsoft.com/office/drawing/2014/main" id="{7E52DC12-230B-4892-B284-F2FE9DE16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0">
                <a:extLst>
                  <a:ext uri="{FF2B5EF4-FFF2-40B4-BE49-F238E27FC236}">
                    <a16:creationId xmlns:a16="http://schemas.microsoft.com/office/drawing/2014/main" id="{A68FBF9E-B81A-41D0-8A03-6CFC30811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1">
                <a:extLst>
                  <a:ext uri="{FF2B5EF4-FFF2-40B4-BE49-F238E27FC236}">
                    <a16:creationId xmlns:a16="http://schemas.microsoft.com/office/drawing/2014/main" id="{B0047F84-8480-494F-9241-39FF17CFF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2">
                <a:extLst>
                  <a:ext uri="{FF2B5EF4-FFF2-40B4-BE49-F238E27FC236}">
                    <a16:creationId xmlns:a16="http://schemas.microsoft.com/office/drawing/2014/main" id="{8CAF76D8-4B95-4A8E-9EE5-8CCC0A7AD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3">
                <a:extLst>
                  <a:ext uri="{FF2B5EF4-FFF2-40B4-BE49-F238E27FC236}">
                    <a16:creationId xmlns:a16="http://schemas.microsoft.com/office/drawing/2014/main" id="{792F82F3-05A8-4A55-8C5B-81F6678B59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4">
                <a:extLst>
                  <a:ext uri="{FF2B5EF4-FFF2-40B4-BE49-F238E27FC236}">
                    <a16:creationId xmlns:a16="http://schemas.microsoft.com/office/drawing/2014/main" id="{B8472536-021A-4E59-BD59-DDC090A18A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5">
                <a:extLst>
                  <a:ext uri="{FF2B5EF4-FFF2-40B4-BE49-F238E27FC236}">
                    <a16:creationId xmlns:a16="http://schemas.microsoft.com/office/drawing/2014/main" id="{AEBEF646-3C12-469F-B194-A161A7A95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Line 16">
                <a:extLst>
                  <a:ext uri="{FF2B5EF4-FFF2-40B4-BE49-F238E27FC236}">
                    <a16:creationId xmlns:a16="http://schemas.microsoft.com/office/drawing/2014/main" id="{D4501159-D7AC-4307-9DFC-C8F3A9434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42" name="Freeform 17">
                <a:extLst>
                  <a:ext uri="{FF2B5EF4-FFF2-40B4-BE49-F238E27FC236}">
                    <a16:creationId xmlns:a16="http://schemas.microsoft.com/office/drawing/2014/main" id="{B5244C41-454C-47D8-A6A9-C17EC2A366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18">
                <a:extLst>
                  <a:ext uri="{FF2B5EF4-FFF2-40B4-BE49-F238E27FC236}">
                    <a16:creationId xmlns:a16="http://schemas.microsoft.com/office/drawing/2014/main" id="{8FA883B8-99FB-4540-B573-F0674BFB1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19">
                <a:extLst>
                  <a:ext uri="{FF2B5EF4-FFF2-40B4-BE49-F238E27FC236}">
                    <a16:creationId xmlns:a16="http://schemas.microsoft.com/office/drawing/2014/main" id="{F1178B7C-5A00-4E5B-9010-B1477621E0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0">
                <a:extLst>
                  <a:ext uri="{FF2B5EF4-FFF2-40B4-BE49-F238E27FC236}">
                    <a16:creationId xmlns:a16="http://schemas.microsoft.com/office/drawing/2014/main" id="{E359D5D8-EE2E-4714-A40A-C3A6D91F98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Rectangle 21">
                <a:extLst>
                  <a:ext uri="{FF2B5EF4-FFF2-40B4-BE49-F238E27FC236}">
                    <a16:creationId xmlns:a16="http://schemas.microsoft.com/office/drawing/2014/main" id="{8A89C2E5-F892-4666-85FB-995578FBC7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2">
                <a:extLst>
                  <a:ext uri="{FF2B5EF4-FFF2-40B4-BE49-F238E27FC236}">
                    <a16:creationId xmlns:a16="http://schemas.microsoft.com/office/drawing/2014/main" id="{6DC6174B-0EC3-4A81-A0D1-D10DBB869A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3">
                <a:extLst>
                  <a:ext uri="{FF2B5EF4-FFF2-40B4-BE49-F238E27FC236}">
                    <a16:creationId xmlns:a16="http://schemas.microsoft.com/office/drawing/2014/main" id="{2CB96070-0553-4F79-984C-8DABB1CD5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4">
                <a:extLst>
                  <a:ext uri="{FF2B5EF4-FFF2-40B4-BE49-F238E27FC236}">
                    <a16:creationId xmlns:a16="http://schemas.microsoft.com/office/drawing/2014/main" id="{BA23B6E2-3718-4009-B80E-9279154B1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5">
                <a:extLst>
                  <a:ext uri="{FF2B5EF4-FFF2-40B4-BE49-F238E27FC236}">
                    <a16:creationId xmlns:a16="http://schemas.microsoft.com/office/drawing/2014/main" id="{CAFB32D5-E528-419B-80EE-147563397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6">
                <a:extLst>
                  <a:ext uri="{FF2B5EF4-FFF2-40B4-BE49-F238E27FC236}">
                    <a16:creationId xmlns:a16="http://schemas.microsoft.com/office/drawing/2014/main" id="{A68ADD35-4FEA-404D-B2F3-23556E6E8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27">
                <a:extLst>
                  <a:ext uri="{FF2B5EF4-FFF2-40B4-BE49-F238E27FC236}">
                    <a16:creationId xmlns:a16="http://schemas.microsoft.com/office/drawing/2014/main" id="{89CF17CA-49E3-4B4A-836A-4FD55C67BE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28">
                <a:extLst>
                  <a:ext uri="{FF2B5EF4-FFF2-40B4-BE49-F238E27FC236}">
                    <a16:creationId xmlns:a16="http://schemas.microsoft.com/office/drawing/2014/main" id="{AB394F2E-F3E7-4CED-84A9-35C47AB287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4" name="Freeform 29">
                <a:extLst>
                  <a:ext uri="{FF2B5EF4-FFF2-40B4-BE49-F238E27FC236}">
                    <a16:creationId xmlns:a16="http://schemas.microsoft.com/office/drawing/2014/main" id="{FF816C2F-3999-4A9F-8395-5D68ED33A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5" name="Freeform 30">
                <a:extLst>
                  <a:ext uri="{FF2B5EF4-FFF2-40B4-BE49-F238E27FC236}">
                    <a16:creationId xmlns:a16="http://schemas.microsoft.com/office/drawing/2014/main" id="{82AD6AC6-71D5-4BD8-9185-D3062968B5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6" name="Freeform 31">
                <a:extLst>
                  <a:ext uri="{FF2B5EF4-FFF2-40B4-BE49-F238E27FC236}">
                    <a16:creationId xmlns:a16="http://schemas.microsoft.com/office/drawing/2014/main" id="{743A50C2-65CF-4F4C-B412-6149A93AC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C0E7A88-FEDF-4C4F-A6B4-F7DDE9DE9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0" name="Freeform 32">
                <a:extLst>
                  <a:ext uri="{FF2B5EF4-FFF2-40B4-BE49-F238E27FC236}">
                    <a16:creationId xmlns:a16="http://schemas.microsoft.com/office/drawing/2014/main" id="{AE94B3EE-D5C0-4BDE-B6AA-7599F0486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3">
                <a:extLst>
                  <a:ext uri="{FF2B5EF4-FFF2-40B4-BE49-F238E27FC236}">
                    <a16:creationId xmlns:a16="http://schemas.microsoft.com/office/drawing/2014/main" id="{5EF110E8-C00D-454E-8F3A-ECF2D35667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4">
                <a:extLst>
                  <a:ext uri="{FF2B5EF4-FFF2-40B4-BE49-F238E27FC236}">
                    <a16:creationId xmlns:a16="http://schemas.microsoft.com/office/drawing/2014/main" id="{BFC5F327-6927-4F35-9AF6-C45527BB4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5">
                <a:extLst>
                  <a:ext uri="{FF2B5EF4-FFF2-40B4-BE49-F238E27FC236}">
                    <a16:creationId xmlns:a16="http://schemas.microsoft.com/office/drawing/2014/main" id="{BF2D314D-AEDE-418D-9702-D3CDB98C3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36">
                <a:extLst>
                  <a:ext uri="{FF2B5EF4-FFF2-40B4-BE49-F238E27FC236}">
                    <a16:creationId xmlns:a16="http://schemas.microsoft.com/office/drawing/2014/main" id="{64FD07F8-3CA6-4209-9A9E-30609FE9A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37">
                <a:extLst>
                  <a:ext uri="{FF2B5EF4-FFF2-40B4-BE49-F238E27FC236}">
                    <a16:creationId xmlns:a16="http://schemas.microsoft.com/office/drawing/2014/main" id="{AB0AE24D-CD49-4B57-82E0-780F62AE4F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38">
                <a:extLst>
                  <a:ext uri="{FF2B5EF4-FFF2-40B4-BE49-F238E27FC236}">
                    <a16:creationId xmlns:a16="http://schemas.microsoft.com/office/drawing/2014/main" id="{66803AF8-6368-45E6-A0B7-C0C4CFFEE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39">
                <a:extLst>
                  <a:ext uri="{FF2B5EF4-FFF2-40B4-BE49-F238E27FC236}">
                    <a16:creationId xmlns:a16="http://schemas.microsoft.com/office/drawing/2014/main" id="{B4761E05-2792-472B-A814-9616151CF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40">
                <a:extLst>
                  <a:ext uri="{FF2B5EF4-FFF2-40B4-BE49-F238E27FC236}">
                    <a16:creationId xmlns:a16="http://schemas.microsoft.com/office/drawing/2014/main" id="{40B6A261-9427-4E70-9564-048AD009B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Rectangle 41">
                <a:extLst>
                  <a:ext uri="{FF2B5EF4-FFF2-40B4-BE49-F238E27FC236}">
                    <a16:creationId xmlns:a16="http://schemas.microsoft.com/office/drawing/2014/main" id="{68BFDFBE-2286-4123-9436-E1DF84AF4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58" name="Picture 2">
            <a:extLst>
              <a:ext uri="{FF2B5EF4-FFF2-40B4-BE49-F238E27FC236}">
                <a16:creationId xmlns:a16="http://schemas.microsoft.com/office/drawing/2014/main" id="{5B3DE270-418F-47A7-B311-C4D876041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4F13B3-05C0-ED44-940F-07E992815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n-US" sz="2800">
                <a:solidFill>
                  <a:srgbClr val="FFFFFF"/>
                </a:solidFill>
              </a:rPr>
              <a:t>Putting it all together</a:t>
            </a:r>
          </a:p>
        </p:txBody>
      </p:sp>
      <p:sp useBgFill="1">
        <p:nvSpPr>
          <p:cNvPr id="60" name="Round Diagonal Corner Rectangle 11">
            <a:extLst>
              <a:ext uri="{FF2B5EF4-FFF2-40B4-BE49-F238E27FC236}">
                <a16:creationId xmlns:a16="http://schemas.microsoft.com/office/drawing/2014/main" id="{A1351C6B-7343-451F-AB4A-1CE294A4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device&#10;&#10;Description automatically generated">
            <a:extLst>
              <a:ext uri="{FF2B5EF4-FFF2-40B4-BE49-F238E27FC236}">
                <a16:creationId xmlns:a16="http://schemas.microsoft.com/office/drawing/2014/main" id="{7A030188-B0C3-3D40-86C7-E4935FF0FE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139"/>
          <a:stretch/>
        </p:blipFill>
        <p:spPr>
          <a:xfrm>
            <a:off x="1123648" y="1137621"/>
            <a:ext cx="6103062" cy="4577297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0E58A81-AE4F-48EB-A66F-337971CCB1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KISS – keep it simple, son!</a:t>
            </a:r>
          </a:p>
          <a:p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dirty="0">
                <a:solidFill>
                  <a:srgbClr val="FFFFFF"/>
                </a:solidFill>
              </a:rPr>
              <a:t>If it works:</a:t>
            </a:r>
          </a:p>
          <a:p>
            <a:pPr lvl="1"/>
            <a:r>
              <a:rPr lang="en-US" sz="1400" dirty="0">
                <a:solidFill>
                  <a:srgbClr val="FFFFFF"/>
                </a:solidFill>
              </a:rPr>
              <a:t>Green light on</a:t>
            </a:r>
          </a:p>
          <a:p>
            <a:pPr lvl="1"/>
            <a:r>
              <a:rPr lang="en-US" sz="1400" dirty="0">
                <a:solidFill>
                  <a:srgbClr val="FFFFFF"/>
                </a:solidFill>
              </a:rPr>
              <a:t>Switch to red if you move your hand in front of the sensor</a:t>
            </a:r>
          </a:p>
          <a:p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dirty="0">
                <a:solidFill>
                  <a:srgbClr val="FFFFFF"/>
                </a:solidFill>
              </a:rPr>
              <a:t>Wiring issues?</a:t>
            </a:r>
          </a:p>
          <a:p>
            <a:endParaRPr 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0339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0" name="Group 219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21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2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5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3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4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5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6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7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8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9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0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1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2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3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6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0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1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2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6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7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8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62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3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4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5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6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7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8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9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0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1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2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3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4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276" name="Group 275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77" name="Rectangle 276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8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80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2" name="Group 281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283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84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85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86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87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88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89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90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91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92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93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94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95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96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97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98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99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00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01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02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B08480FF-CE40-A54B-9915-3B2EEA4B8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rgbClr val="FFFFFF"/>
                </a:solidFill>
              </a:rPr>
              <a:t>Device Software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68129B-AC76-6645-9AF4-439ACD1AD7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1" y="3602038"/>
            <a:ext cx="6857999" cy="95302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000">
                <a:solidFill>
                  <a:srgbClr val="82FFFF"/>
                </a:solidFill>
              </a:rPr>
              <a:t>Triggers and collectors</a:t>
            </a:r>
          </a:p>
        </p:txBody>
      </p:sp>
    </p:spTree>
    <p:extLst>
      <p:ext uri="{BB962C8B-B14F-4D97-AF65-F5344CB8AC3E}">
        <p14:creationId xmlns:p14="http://schemas.microsoft.com/office/powerpoint/2010/main" val="38807460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F6CA5-84E9-9B47-8F18-3653C90D6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83733"/>
          </a:xfrm>
        </p:spPr>
        <p:txBody>
          <a:bodyPr/>
          <a:lstStyle/>
          <a:p>
            <a:pPr algn="ctr"/>
            <a:r>
              <a:rPr lang="en-US" dirty="0"/>
              <a:t>Quick Intro</a:t>
            </a:r>
          </a:p>
        </p:txBody>
      </p:sp>
      <p:pic>
        <p:nvPicPr>
          <p:cNvPr id="5" name="Picture 4" descr="A person in a military uniform&#13;&#10;&#13;&#10;Description automatically generated">
            <a:extLst>
              <a:ext uri="{FF2B5EF4-FFF2-40B4-BE49-F238E27FC236}">
                <a16:creationId xmlns:a16="http://schemas.microsoft.com/office/drawing/2014/main" id="{444F2586-2C79-E449-8603-23A280792C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268" b="23253"/>
          <a:stretch/>
        </p:blipFill>
        <p:spPr>
          <a:xfrm>
            <a:off x="1423851" y="914120"/>
            <a:ext cx="2176035" cy="2146223"/>
          </a:xfrm>
          <a:prstGeom prst="rect">
            <a:avLst/>
          </a:prstGeom>
        </p:spPr>
      </p:pic>
      <p:pic>
        <p:nvPicPr>
          <p:cNvPr id="7" name="Picture 6" descr="A screen shot of a person&#13;&#10;&#13;&#10;Description automatically generated">
            <a:extLst>
              <a:ext uri="{FF2B5EF4-FFF2-40B4-BE49-F238E27FC236}">
                <a16:creationId xmlns:a16="http://schemas.microsoft.com/office/drawing/2014/main" id="{0578F253-66E0-9245-909E-07430A39FD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278" r="38865" b="31227"/>
          <a:stretch/>
        </p:blipFill>
        <p:spPr>
          <a:xfrm>
            <a:off x="1423851" y="1987232"/>
            <a:ext cx="3207390" cy="31634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4F8F1BC-367C-BF4A-B1DC-7307437AC59D}"/>
              </a:ext>
            </a:extLst>
          </p:cNvPr>
          <p:cNvSpPr txBox="1"/>
          <p:nvPr/>
        </p:nvSpPr>
        <p:spPr>
          <a:xfrm>
            <a:off x="1423851" y="5274508"/>
            <a:ext cx="64147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Louis </a:t>
            </a:r>
            <a:r>
              <a:rPr lang="en-US" dirty="0" err="1"/>
              <a:t>Frolio</a:t>
            </a:r>
            <a:r>
              <a:rPr lang="en-US" dirty="0"/>
              <a:t> - @</a:t>
            </a:r>
            <a:r>
              <a:rPr lang="en-US" dirty="0" err="1"/>
              <a:t>froliol</a:t>
            </a:r>
            <a:r>
              <a:rPr lang="en-US" dirty="0"/>
              <a:t> </a:t>
            </a:r>
          </a:p>
          <a:p>
            <a:pPr marL="285750" indent="-285750">
              <a:buFontTx/>
              <a:buChar char="-"/>
            </a:pPr>
            <a:r>
              <a:rPr lang="en-US" dirty="0"/>
              <a:t>Technical Evangelist</a:t>
            </a:r>
          </a:p>
          <a:p>
            <a:pPr marL="285750" indent="-285750">
              <a:buFontTx/>
              <a:buChar char="-"/>
            </a:pPr>
            <a:r>
              <a:rPr lang="en-US" dirty="0"/>
              <a:t>IBM Cloud and Cognitive</a:t>
            </a:r>
          </a:p>
          <a:p>
            <a:pPr marL="285750" indent="-285750">
              <a:buFontTx/>
              <a:buChar char="-"/>
            </a:pPr>
            <a:r>
              <a:rPr lang="en-US" dirty="0"/>
              <a:t>US Coast Guard veteran</a:t>
            </a:r>
          </a:p>
          <a:p>
            <a:pPr marL="285750" indent="-285750">
              <a:buFontTx/>
              <a:buChar char="-"/>
            </a:pPr>
            <a:r>
              <a:rPr lang="en-US" dirty="0"/>
              <a:t>Master Chef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E74EE4-8448-9C42-A033-F2BD629C51FD}"/>
              </a:ext>
            </a:extLst>
          </p:cNvPr>
          <p:cNvSpPr txBox="1"/>
          <p:nvPr/>
        </p:nvSpPr>
        <p:spPr>
          <a:xfrm>
            <a:off x="7171509" y="5274508"/>
            <a:ext cx="34877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Chris Harrold - @charrold303</a:t>
            </a:r>
          </a:p>
          <a:p>
            <a:pPr marL="285750" indent="-285750">
              <a:buFontTx/>
              <a:buChar char="-"/>
            </a:pPr>
            <a:r>
              <a:rPr lang="en-US" dirty="0"/>
              <a:t>Technical Evangelist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Avoka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Military Dad</a:t>
            </a:r>
          </a:p>
          <a:p>
            <a:pPr marL="285750" indent="-285750">
              <a:buFontTx/>
              <a:buChar char="-"/>
            </a:pPr>
            <a:r>
              <a:rPr lang="en-US" dirty="0"/>
              <a:t>Robotics Inventor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13" name="Picture 12" descr="A person holding a sign posing for the camera&#13;&#10;&#13;&#10;Description automatically generated">
            <a:extLst>
              <a:ext uri="{FF2B5EF4-FFF2-40B4-BE49-F238E27FC236}">
                <a16:creationId xmlns:a16="http://schemas.microsoft.com/office/drawing/2014/main" id="{819AFDFF-55B3-F649-A0E2-8C259F2F3B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546" r="19091" b="50000"/>
          <a:stretch/>
        </p:blipFill>
        <p:spPr>
          <a:xfrm>
            <a:off x="7171509" y="914120"/>
            <a:ext cx="2320121" cy="1264251"/>
          </a:xfrm>
          <a:prstGeom prst="rect">
            <a:avLst/>
          </a:prstGeom>
        </p:spPr>
      </p:pic>
      <p:pic>
        <p:nvPicPr>
          <p:cNvPr id="10" name="Picture 9" descr="A person looking at the camera&#13;&#10;&#13;&#10;Description automatically generated">
            <a:extLst>
              <a:ext uri="{FF2B5EF4-FFF2-40B4-BE49-F238E27FC236}">
                <a16:creationId xmlns:a16="http://schemas.microsoft.com/office/drawing/2014/main" id="{7F016513-C4DD-1B4A-885F-306EFA2295D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77" r="40490" b="21194"/>
          <a:stretch/>
        </p:blipFill>
        <p:spPr>
          <a:xfrm>
            <a:off x="7171509" y="1940047"/>
            <a:ext cx="3207390" cy="3210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9758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4D6A640B-6684-4338-9199-6EE758735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5BAB052D-92E4-4715-895B-E42323075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2305051" cy="6858001"/>
            <a:chOff x="0" y="0"/>
            <a:chExt cx="2305051" cy="6858001"/>
          </a:xfrm>
          <a:solidFill>
            <a:schemeClr val="bg2">
              <a:alpha val="60000"/>
            </a:schemeClr>
          </a:solidFill>
          <a:effectLst/>
        </p:grpSpPr>
        <p:sp>
          <p:nvSpPr>
            <p:cNvPr id="72" name="Rectangle 5">
              <a:extLst>
                <a:ext uri="{FF2B5EF4-FFF2-40B4-BE49-F238E27FC236}">
                  <a16:creationId xmlns:a16="http://schemas.microsoft.com/office/drawing/2014/main" id="{F9792D54-14D4-44D6-A491-DEA72C26C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3" name="Freeform 6">
              <a:extLst>
                <a:ext uri="{FF2B5EF4-FFF2-40B4-BE49-F238E27FC236}">
                  <a16:creationId xmlns:a16="http://schemas.microsoft.com/office/drawing/2014/main" id="{D3CB19E7-637B-4FA1-B5E7-E35CF50AD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7">
              <a:extLst>
                <a:ext uri="{FF2B5EF4-FFF2-40B4-BE49-F238E27FC236}">
                  <a16:creationId xmlns:a16="http://schemas.microsoft.com/office/drawing/2014/main" id="{B8CED72B-CBE7-450E-BE7C-247E88439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Rectangle 8">
              <a:extLst>
                <a:ext uri="{FF2B5EF4-FFF2-40B4-BE49-F238E27FC236}">
                  <a16:creationId xmlns:a16="http://schemas.microsoft.com/office/drawing/2014/main" id="{3BBD7465-3665-40AE-98E8-F8503EE20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6" name="Freeform 9">
              <a:extLst>
                <a:ext uri="{FF2B5EF4-FFF2-40B4-BE49-F238E27FC236}">
                  <a16:creationId xmlns:a16="http://schemas.microsoft.com/office/drawing/2014/main" id="{86CB6F49-3080-4A29-860D-F8F1AC4AC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0">
              <a:extLst>
                <a:ext uri="{FF2B5EF4-FFF2-40B4-BE49-F238E27FC236}">
                  <a16:creationId xmlns:a16="http://schemas.microsoft.com/office/drawing/2014/main" id="{EA3A8EBB-EC1C-42C6-B409-E065ACD0E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0F0AAA08-BD9A-4F88-A60C-F2ECB84CE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2">
              <a:extLst>
                <a:ext uri="{FF2B5EF4-FFF2-40B4-BE49-F238E27FC236}">
                  <a16:creationId xmlns:a16="http://schemas.microsoft.com/office/drawing/2014/main" id="{44ACFC6E-01EE-4A01-8C39-0C4BC6B4EF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3">
              <a:extLst>
                <a:ext uri="{FF2B5EF4-FFF2-40B4-BE49-F238E27FC236}">
                  <a16:creationId xmlns:a16="http://schemas.microsoft.com/office/drawing/2014/main" id="{DDE8B861-702A-45C6-A7C5-D20764B55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4">
              <a:extLst>
                <a:ext uri="{FF2B5EF4-FFF2-40B4-BE49-F238E27FC236}">
                  <a16:creationId xmlns:a16="http://schemas.microsoft.com/office/drawing/2014/main" id="{28DFAFFC-4BAC-4606-8F45-47284ED2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5">
              <a:extLst>
                <a:ext uri="{FF2B5EF4-FFF2-40B4-BE49-F238E27FC236}">
                  <a16:creationId xmlns:a16="http://schemas.microsoft.com/office/drawing/2014/main" id="{B141C913-8CB4-4E5B-B684-BD40367775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6">
              <a:extLst>
                <a:ext uri="{FF2B5EF4-FFF2-40B4-BE49-F238E27FC236}">
                  <a16:creationId xmlns:a16="http://schemas.microsoft.com/office/drawing/2014/main" id="{81E80ADE-DC6D-491B-BAC4-A90D44FD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7">
              <a:extLst>
                <a:ext uri="{FF2B5EF4-FFF2-40B4-BE49-F238E27FC236}">
                  <a16:creationId xmlns:a16="http://schemas.microsoft.com/office/drawing/2014/main" id="{4A425A61-47B5-41CA-A1D6-21C358B89D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8">
              <a:extLst>
                <a:ext uri="{FF2B5EF4-FFF2-40B4-BE49-F238E27FC236}">
                  <a16:creationId xmlns:a16="http://schemas.microsoft.com/office/drawing/2014/main" id="{B44D4532-40A1-4CEB-8A1C-711180D586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9">
              <a:extLst>
                <a:ext uri="{FF2B5EF4-FFF2-40B4-BE49-F238E27FC236}">
                  <a16:creationId xmlns:a16="http://schemas.microsoft.com/office/drawing/2014/main" id="{31056221-3B7D-4E0B-A366-3E03523EF5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0">
              <a:extLst>
                <a:ext uri="{FF2B5EF4-FFF2-40B4-BE49-F238E27FC236}">
                  <a16:creationId xmlns:a16="http://schemas.microsoft.com/office/drawing/2014/main" id="{0F4CE988-2CA1-4875-8419-BC9914E7A9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1">
              <a:extLst>
                <a:ext uri="{FF2B5EF4-FFF2-40B4-BE49-F238E27FC236}">
                  <a16:creationId xmlns:a16="http://schemas.microsoft.com/office/drawing/2014/main" id="{D5E11DED-8522-4839-A2C5-9D64FBB03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2">
              <a:extLst>
                <a:ext uri="{FF2B5EF4-FFF2-40B4-BE49-F238E27FC236}">
                  <a16:creationId xmlns:a16="http://schemas.microsoft.com/office/drawing/2014/main" id="{3A1EE55C-F160-4A56-ABFE-5EE18FE21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3">
              <a:extLst>
                <a:ext uri="{FF2B5EF4-FFF2-40B4-BE49-F238E27FC236}">
                  <a16:creationId xmlns:a16="http://schemas.microsoft.com/office/drawing/2014/main" id="{519A9CFB-FBD5-4742-9228-976E852BC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4">
              <a:extLst>
                <a:ext uri="{FF2B5EF4-FFF2-40B4-BE49-F238E27FC236}">
                  <a16:creationId xmlns:a16="http://schemas.microsoft.com/office/drawing/2014/main" id="{E808A3F5-6663-49E0-B6BB-AFBBCD50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5">
              <a:extLst>
                <a:ext uri="{FF2B5EF4-FFF2-40B4-BE49-F238E27FC236}">
                  <a16:creationId xmlns:a16="http://schemas.microsoft.com/office/drawing/2014/main" id="{33A492F1-3A43-47FE-8E3E-4BF2B7864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6">
              <a:extLst>
                <a:ext uri="{FF2B5EF4-FFF2-40B4-BE49-F238E27FC236}">
                  <a16:creationId xmlns:a16="http://schemas.microsoft.com/office/drawing/2014/main" id="{2ED7DF23-0B1F-4E17-8EC2-1B74D318F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7">
              <a:extLst>
                <a:ext uri="{FF2B5EF4-FFF2-40B4-BE49-F238E27FC236}">
                  <a16:creationId xmlns:a16="http://schemas.microsoft.com/office/drawing/2014/main" id="{FE1204BD-7481-4989-957D-B61AEA964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8">
              <a:extLst>
                <a:ext uri="{FF2B5EF4-FFF2-40B4-BE49-F238E27FC236}">
                  <a16:creationId xmlns:a16="http://schemas.microsoft.com/office/drawing/2014/main" id="{DD3C5673-1874-477D-AE35-B37A91974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9">
              <a:extLst>
                <a:ext uri="{FF2B5EF4-FFF2-40B4-BE49-F238E27FC236}">
                  <a16:creationId xmlns:a16="http://schemas.microsoft.com/office/drawing/2014/main" id="{DA963A0C-386F-4A9E-89E8-67081094B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0">
              <a:extLst>
                <a:ext uri="{FF2B5EF4-FFF2-40B4-BE49-F238E27FC236}">
                  <a16:creationId xmlns:a16="http://schemas.microsoft.com/office/drawing/2014/main" id="{D527BB52-D4EE-4CAA-A8A0-53A27DC7FF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1">
              <a:extLst>
                <a:ext uri="{FF2B5EF4-FFF2-40B4-BE49-F238E27FC236}">
                  <a16:creationId xmlns:a16="http://schemas.microsoft.com/office/drawing/2014/main" id="{2A037511-5E0A-4293-81AB-28C5DC96B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2">
              <a:extLst>
                <a:ext uri="{FF2B5EF4-FFF2-40B4-BE49-F238E27FC236}">
                  <a16:creationId xmlns:a16="http://schemas.microsoft.com/office/drawing/2014/main" id="{42A7FE1C-EF14-483B-B5FC-FDC150282A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Rectangle 33">
              <a:extLst>
                <a:ext uri="{FF2B5EF4-FFF2-40B4-BE49-F238E27FC236}">
                  <a16:creationId xmlns:a16="http://schemas.microsoft.com/office/drawing/2014/main" id="{45A82D49-825B-47BC-8622-A1D54C5C2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1" name="Freeform 34">
              <a:extLst>
                <a:ext uri="{FF2B5EF4-FFF2-40B4-BE49-F238E27FC236}">
                  <a16:creationId xmlns:a16="http://schemas.microsoft.com/office/drawing/2014/main" id="{039D74A5-B4AF-4800-B941-E5F8CD44E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5">
              <a:extLst>
                <a:ext uri="{FF2B5EF4-FFF2-40B4-BE49-F238E27FC236}">
                  <a16:creationId xmlns:a16="http://schemas.microsoft.com/office/drawing/2014/main" id="{70B5D059-1472-474F-BDE6-881B5D1CD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6">
              <a:extLst>
                <a:ext uri="{FF2B5EF4-FFF2-40B4-BE49-F238E27FC236}">
                  <a16:creationId xmlns:a16="http://schemas.microsoft.com/office/drawing/2014/main" id="{736D79CC-81E0-4C87-ABAC-58197ADBD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7">
              <a:extLst>
                <a:ext uri="{FF2B5EF4-FFF2-40B4-BE49-F238E27FC236}">
                  <a16:creationId xmlns:a16="http://schemas.microsoft.com/office/drawing/2014/main" id="{7E72BA97-1228-4006-B095-8D9FB45FB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8">
              <a:extLst>
                <a:ext uri="{FF2B5EF4-FFF2-40B4-BE49-F238E27FC236}">
                  <a16:creationId xmlns:a16="http://schemas.microsoft.com/office/drawing/2014/main" id="{36FA3A99-37FB-4B03-A810-425BC9B37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9">
              <a:extLst>
                <a:ext uri="{FF2B5EF4-FFF2-40B4-BE49-F238E27FC236}">
                  <a16:creationId xmlns:a16="http://schemas.microsoft.com/office/drawing/2014/main" id="{2E45B959-2AD5-4FE4-BF6A-4F011011C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40">
              <a:extLst>
                <a:ext uri="{FF2B5EF4-FFF2-40B4-BE49-F238E27FC236}">
                  <a16:creationId xmlns:a16="http://schemas.microsoft.com/office/drawing/2014/main" id="{CEE29A17-924F-4EED-A18C-E6A0137E5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41">
              <a:extLst>
                <a:ext uri="{FF2B5EF4-FFF2-40B4-BE49-F238E27FC236}">
                  <a16:creationId xmlns:a16="http://schemas.microsoft.com/office/drawing/2014/main" id="{EFB8BDF1-3A59-4EE5-BFAB-4F4B301E3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2">
              <a:extLst>
                <a:ext uri="{FF2B5EF4-FFF2-40B4-BE49-F238E27FC236}">
                  <a16:creationId xmlns:a16="http://schemas.microsoft.com/office/drawing/2014/main" id="{8F94E417-93B4-4071-A6D1-AE66CA682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3">
              <a:extLst>
                <a:ext uri="{FF2B5EF4-FFF2-40B4-BE49-F238E27FC236}">
                  <a16:creationId xmlns:a16="http://schemas.microsoft.com/office/drawing/2014/main" id="{A18F44A8-385D-4EB4-A013-7EB252A27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4">
              <a:extLst>
                <a:ext uri="{FF2B5EF4-FFF2-40B4-BE49-F238E27FC236}">
                  <a16:creationId xmlns:a16="http://schemas.microsoft.com/office/drawing/2014/main" id="{B25FB320-9784-4EA9-B1AE-3BF9106E6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ctangle 45">
              <a:extLst>
                <a:ext uri="{FF2B5EF4-FFF2-40B4-BE49-F238E27FC236}">
                  <a16:creationId xmlns:a16="http://schemas.microsoft.com/office/drawing/2014/main" id="{C9EB05E6-5BE4-4EE1-9F0C-E8B57B362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reeform 46">
              <a:extLst>
                <a:ext uri="{FF2B5EF4-FFF2-40B4-BE49-F238E27FC236}">
                  <a16:creationId xmlns:a16="http://schemas.microsoft.com/office/drawing/2014/main" id="{C66CAA98-15DB-4EF7-B2CA-54F523A3C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7">
              <a:extLst>
                <a:ext uri="{FF2B5EF4-FFF2-40B4-BE49-F238E27FC236}">
                  <a16:creationId xmlns:a16="http://schemas.microsoft.com/office/drawing/2014/main" id="{7A30C330-EB27-4D08-82D2-7311A8505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8">
              <a:extLst>
                <a:ext uri="{FF2B5EF4-FFF2-40B4-BE49-F238E27FC236}">
                  <a16:creationId xmlns:a16="http://schemas.microsoft.com/office/drawing/2014/main" id="{285C54D0-DCD8-43CD-AE6D-00487565C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9">
              <a:extLst>
                <a:ext uri="{FF2B5EF4-FFF2-40B4-BE49-F238E27FC236}">
                  <a16:creationId xmlns:a16="http://schemas.microsoft.com/office/drawing/2014/main" id="{BC525C34-0A4A-4042-8FA3-F64A115AE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0">
              <a:extLst>
                <a:ext uri="{FF2B5EF4-FFF2-40B4-BE49-F238E27FC236}">
                  <a16:creationId xmlns:a16="http://schemas.microsoft.com/office/drawing/2014/main" id="{870751A2-DBE9-4631-86D3-800E774916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1">
              <a:extLst>
                <a:ext uri="{FF2B5EF4-FFF2-40B4-BE49-F238E27FC236}">
                  <a16:creationId xmlns:a16="http://schemas.microsoft.com/office/drawing/2014/main" id="{ED6D7806-3E23-488D-80ED-281D3DA72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2">
              <a:extLst>
                <a:ext uri="{FF2B5EF4-FFF2-40B4-BE49-F238E27FC236}">
                  <a16:creationId xmlns:a16="http://schemas.microsoft.com/office/drawing/2014/main" id="{170E0895-F9C9-44BA-AF81-F7938C7E4F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3">
              <a:extLst>
                <a:ext uri="{FF2B5EF4-FFF2-40B4-BE49-F238E27FC236}">
                  <a16:creationId xmlns:a16="http://schemas.microsoft.com/office/drawing/2014/main" id="{75AD3DD3-BD4A-4DD9-9AC1-C60E34174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4">
              <a:extLst>
                <a:ext uri="{FF2B5EF4-FFF2-40B4-BE49-F238E27FC236}">
                  <a16:creationId xmlns:a16="http://schemas.microsoft.com/office/drawing/2014/main" id="{D047B55E-0847-4696-8101-A643C3C7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5">
              <a:extLst>
                <a:ext uri="{FF2B5EF4-FFF2-40B4-BE49-F238E27FC236}">
                  <a16:creationId xmlns:a16="http://schemas.microsoft.com/office/drawing/2014/main" id="{CB3EF1DB-37BD-463B-A542-7AA57DC9F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6">
              <a:extLst>
                <a:ext uri="{FF2B5EF4-FFF2-40B4-BE49-F238E27FC236}">
                  <a16:creationId xmlns:a16="http://schemas.microsoft.com/office/drawing/2014/main" id="{95D0E013-2F18-4248-9D83-3BFF25A05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7">
              <a:extLst>
                <a:ext uri="{FF2B5EF4-FFF2-40B4-BE49-F238E27FC236}">
                  <a16:creationId xmlns:a16="http://schemas.microsoft.com/office/drawing/2014/main" id="{E7D95722-3A1F-4917-8C16-D4D409941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8">
              <a:extLst>
                <a:ext uri="{FF2B5EF4-FFF2-40B4-BE49-F238E27FC236}">
                  <a16:creationId xmlns:a16="http://schemas.microsoft.com/office/drawing/2014/main" id="{A54912BE-A961-4720-992C-09A2D13DE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127" name="Round Diagonal Corner Rectangle 7">
            <a:extLst>
              <a:ext uri="{FF2B5EF4-FFF2-40B4-BE49-F238E27FC236}">
                <a16:creationId xmlns:a16="http://schemas.microsoft.com/office/drawing/2014/main" id="{FF5E4228-419E-44B9-B090-94A9540E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079" y="0"/>
            <a:ext cx="8132922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D9996AD-C974-1D4F-B532-907622CBE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963613"/>
            <a:ext cx="6013703" cy="41497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/>
              <a:t>Let’s Review the code!</a:t>
            </a:r>
          </a:p>
        </p:txBody>
      </p:sp>
      <p:pic>
        <p:nvPicPr>
          <p:cNvPr id="126" name="Picture 125">
            <a:extLst>
              <a:ext uri="{FF2B5EF4-FFF2-40B4-BE49-F238E27FC236}">
                <a16:creationId xmlns:a16="http://schemas.microsoft.com/office/drawing/2014/main" id="{4EAAB4CE-B51D-644E-BE3C-6689EA1FBB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44" r="829" b="-3"/>
          <a:stretch/>
        </p:blipFill>
        <p:spPr>
          <a:xfrm>
            <a:off x="34655" y="1662114"/>
            <a:ext cx="3991197" cy="2947986"/>
          </a:xfrm>
          <a:custGeom>
            <a:avLst/>
            <a:gdLst>
              <a:gd name="connsiteX0" fmla="*/ 0 w 6101597"/>
              <a:gd name="connsiteY0" fmla="*/ 0 h 3427413"/>
              <a:gd name="connsiteX1" fmla="*/ 6101597 w 6101597"/>
              <a:gd name="connsiteY1" fmla="*/ 0 h 3427413"/>
              <a:gd name="connsiteX2" fmla="*/ 6101597 w 6101597"/>
              <a:gd name="connsiteY2" fmla="*/ 3427413 h 3427413"/>
              <a:gd name="connsiteX3" fmla="*/ 0 w 6101597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1597" h="3427413">
                <a:moveTo>
                  <a:pt x="0" y="0"/>
                </a:moveTo>
                <a:lnTo>
                  <a:pt x="6101597" y="0"/>
                </a:lnTo>
                <a:lnTo>
                  <a:pt x="6101597" y="3427413"/>
                </a:lnTo>
                <a:lnTo>
                  <a:pt x="0" y="3427413"/>
                </a:ln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5C2E2E1-FBA4-624D-B97A-0B43DDE3EACE}"/>
              </a:ext>
            </a:extLst>
          </p:cNvPr>
          <p:cNvSpPr txBox="1"/>
          <p:nvPr/>
        </p:nvSpPr>
        <p:spPr>
          <a:xfrm>
            <a:off x="4059076" y="5341937"/>
            <a:ext cx="81329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http://</a:t>
            </a:r>
            <a:r>
              <a:rPr lang="en-US" sz="2800" dirty="0" err="1"/>
              <a:t>bit.ly</a:t>
            </a:r>
            <a:r>
              <a:rPr lang="en-US" sz="2800" dirty="0"/>
              <a:t>/IoT-c-code</a:t>
            </a:r>
          </a:p>
        </p:txBody>
      </p:sp>
    </p:spTree>
    <p:extLst>
      <p:ext uri="{BB962C8B-B14F-4D97-AF65-F5344CB8AC3E}">
        <p14:creationId xmlns:p14="http://schemas.microsoft.com/office/powerpoint/2010/main" val="2610072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9" name="Rectangle 68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0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2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75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76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77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78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79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0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1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2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3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4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5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6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7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8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9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0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1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2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3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4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39ACB743-60D3-1C4C-ABA5-9B78566E4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rgbClr val="FFFFFF"/>
                </a:solidFill>
              </a:rPr>
              <a:t>The Stage 2 Smart City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43BB1-8036-F143-8D33-956B0D1A18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1" y="3602038"/>
            <a:ext cx="6857999" cy="95302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000">
                <a:solidFill>
                  <a:srgbClr val="82FFFF"/>
                </a:solidFill>
              </a:rPr>
              <a:t>Working together</a:t>
            </a:r>
          </a:p>
        </p:txBody>
      </p:sp>
    </p:spTree>
    <p:extLst>
      <p:ext uri="{BB962C8B-B14F-4D97-AF65-F5344CB8AC3E}">
        <p14:creationId xmlns:p14="http://schemas.microsoft.com/office/powerpoint/2010/main" val="3241897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F6CA5-84E9-9B47-8F18-3653C90D6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Get Connected!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13693-C2C9-BA41-8735-24514758E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844521" cy="3541714"/>
          </a:xfrm>
        </p:spPr>
        <p:txBody>
          <a:bodyPr anchor="ctr">
            <a:normAutofit/>
          </a:bodyPr>
          <a:lstStyle/>
          <a:p>
            <a:r>
              <a:rPr lang="en-US" dirty="0"/>
              <a:t>Sensors working together to coordinate events is SMART!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AEAA77-991A-CD4A-8A8E-EE53E492C6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74" r="5658" b="-3"/>
          <a:stretch/>
        </p:blipFill>
        <p:spPr>
          <a:xfrm>
            <a:off x="6392335" y="2497720"/>
            <a:ext cx="4655075" cy="304789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951118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96F1D-0970-A440-90E7-FDE1308C6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 err="1"/>
              <a:t>NodeRed</a:t>
            </a:r>
            <a:r>
              <a:rPr lang="en-US" dirty="0"/>
              <a:t> – Aggregating devices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CD1CB8-49AD-6948-9D59-9CC86E34F0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7252" y="2249487"/>
            <a:ext cx="3697552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87162-8111-5647-B2CC-8B8CBB509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Simple “block based” tool for building data flows</a:t>
            </a:r>
            <a:endParaRPr lang="en-US"/>
          </a:p>
          <a:p>
            <a:pPr>
              <a:lnSpc>
                <a:spcPct val="110000"/>
              </a:lnSpc>
            </a:pPr>
            <a:endParaRPr lang="en-US"/>
          </a:p>
          <a:p>
            <a:pPr>
              <a:lnSpc>
                <a:spcPct val="110000"/>
              </a:lnSpc>
            </a:pPr>
            <a:r>
              <a:rPr lang="en-US" dirty="0"/>
              <a:t>Designed with IOT in mind</a:t>
            </a:r>
            <a:endParaRPr lang="en-US"/>
          </a:p>
          <a:p>
            <a:pPr>
              <a:lnSpc>
                <a:spcPct val="110000"/>
              </a:lnSpc>
            </a:pPr>
            <a:endParaRPr lang="en-US"/>
          </a:p>
          <a:p>
            <a:pPr>
              <a:lnSpc>
                <a:spcPct val="110000"/>
              </a:lnSpc>
            </a:pPr>
            <a:r>
              <a:rPr lang="en-US" dirty="0"/>
              <a:t>Excellent tool for going from prototype to production*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9163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4D6A640B-6684-4338-9199-6EE758735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5BAB052D-92E4-4715-895B-E42323075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2305051" cy="6858001"/>
            <a:chOff x="0" y="0"/>
            <a:chExt cx="2305051" cy="6858001"/>
          </a:xfrm>
          <a:solidFill>
            <a:schemeClr val="bg2">
              <a:alpha val="60000"/>
            </a:schemeClr>
          </a:solidFill>
          <a:effectLst/>
        </p:grpSpPr>
        <p:sp>
          <p:nvSpPr>
            <p:cNvPr id="72" name="Rectangle 5">
              <a:extLst>
                <a:ext uri="{FF2B5EF4-FFF2-40B4-BE49-F238E27FC236}">
                  <a16:creationId xmlns:a16="http://schemas.microsoft.com/office/drawing/2014/main" id="{F9792D54-14D4-44D6-A491-DEA72C26C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3" name="Freeform 6">
              <a:extLst>
                <a:ext uri="{FF2B5EF4-FFF2-40B4-BE49-F238E27FC236}">
                  <a16:creationId xmlns:a16="http://schemas.microsoft.com/office/drawing/2014/main" id="{D3CB19E7-637B-4FA1-B5E7-E35CF50AD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7">
              <a:extLst>
                <a:ext uri="{FF2B5EF4-FFF2-40B4-BE49-F238E27FC236}">
                  <a16:creationId xmlns:a16="http://schemas.microsoft.com/office/drawing/2014/main" id="{B8CED72B-CBE7-450E-BE7C-247E88439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Rectangle 8">
              <a:extLst>
                <a:ext uri="{FF2B5EF4-FFF2-40B4-BE49-F238E27FC236}">
                  <a16:creationId xmlns:a16="http://schemas.microsoft.com/office/drawing/2014/main" id="{3BBD7465-3665-40AE-98E8-F8503EE20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6" name="Freeform 9">
              <a:extLst>
                <a:ext uri="{FF2B5EF4-FFF2-40B4-BE49-F238E27FC236}">
                  <a16:creationId xmlns:a16="http://schemas.microsoft.com/office/drawing/2014/main" id="{86CB6F49-3080-4A29-860D-F8F1AC4AC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0">
              <a:extLst>
                <a:ext uri="{FF2B5EF4-FFF2-40B4-BE49-F238E27FC236}">
                  <a16:creationId xmlns:a16="http://schemas.microsoft.com/office/drawing/2014/main" id="{EA3A8EBB-EC1C-42C6-B409-E065ACD0E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0F0AAA08-BD9A-4F88-A60C-F2ECB84CE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2">
              <a:extLst>
                <a:ext uri="{FF2B5EF4-FFF2-40B4-BE49-F238E27FC236}">
                  <a16:creationId xmlns:a16="http://schemas.microsoft.com/office/drawing/2014/main" id="{44ACFC6E-01EE-4A01-8C39-0C4BC6B4EF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3">
              <a:extLst>
                <a:ext uri="{FF2B5EF4-FFF2-40B4-BE49-F238E27FC236}">
                  <a16:creationId xmlns:a16="http://schemas.microsoft.com/office/drawing/2014/main" id="{DDE8B861-702A-45C6-A7C5-D20764B55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4">
              <a:extLst>
                <a:ext uri="{FF2B5EF4-FFF2-40B4-BE49-F238E27FC236}">
                  <a16:creationId xmlns:a16="http://schemas.microsoft.com/office/drawing/2014/main" id="{28DFAFFC-4BAC-4606-8F45-47284ED2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5">
              <a:extLst>
                <a:ext uri="{FF2B5EF4-FFF2-40B4-BE49-F238E27FC236}">
                  <a16:creationId xmlns:a16="http://schemas.microsoft.com/office/drawing/2014/main" id="{B141C913-8CB4-4E5B-B684-BD40367775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6">
              <a:extLst>
                <a:ext uri="{FF2B5EF4-FFF2-40B4-BE49-F238E27FC236}">
                  <a16:creationId xmlns:a16="http://schemas.microsoft.com/office/drawing/2014/main" id="{81E80ADE-DC6D-491B-BAC4-A90D44FD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7">
              <a:extLst>
                <a:ext uri="{FF2B5EF4-FFF2-40B4-BE49-F238E27FC236}">
                  <a16:creationId xmlns:a16="http://schemas.microsoft.com/office/drawing/2014/main" id="{4A425A61-47B5-41CA-A1D6-21C358B89D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8">
              <a:extLst>
                <a:ext uri="{FF2B5EF4-FFF2-40B4-BE49-F238E27FC236}">
                  <a16:creationId xmlns:a16="http://schemas.microsoft.com/office/drawing/2014/main" id="{B44D4532-40A1-4CEB-8A1C-711180D586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9">
              <a:extLst>
                <a:ext uri="{FF2B5EF4-FFF2-40B4-BE49-F238E27FC236}">
                  <a16:creationId xmlns:a16="http://schemas.microsoft.com/office/drawing/2014/main" id="{31056221-3B7D-4E0B-A366-3E03523EF5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0">
              <a:extLst>
                <a:ext uri="{FF2B5EF4-FFF2-40B4-BE49-F238E27FC236}">
                  <a16:creationId xmlns:a16="http://schemas.microsoft.com/office/drawing/2014/main" id="{0F4CE988-2CA1-4875-8419-BC9914E7A9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1">
              <a:extLst>
                <a:ext uri="{FF2B5EF4-FFF2-40B4-BE49-F238E27FC236}">
                  <a16:creationId xmlns:a16="http://schemas.microsoft.com/office/drawing/2014/main" id="{D5E11DED-8522-4839-A2C5-9D64FBB03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2">
              <a:extLst>
                <a:ext uri="{FF2B5EF4-FFF2-40B4-BE49-F238E27FC236}">
                  <a16:creationId xmlns:a16="http://schemas.microsoft.com/office/drawing/2014/main" id="{3A1EE55C-F160-4A56-ABFE-5EE18FE21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3">
              <a:extLst>
                <a:ext uri="{FF2B5EF4-FFF2-40B4-BE49-F238E27FC236}">
                  <a16:creationId xmlns:a16="http://schemas.microsoft.com/office/drawing/2014/main" id="{519A9CFB-FBD5-4742-9228-976E852BC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4">
              <a:extLst>
                <a:ext uri="{FF2B5EF4-FFF2-40B4-BE49-F238E27FC236}">
                  <a16:creationId xmlns:a16="http://schemas.microsoft.com/office/drawing/2014/main" id="{E808A3F5-6663-49E0-B6BB-AFBBCD50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5">
              <a:extLst>
                <a:ext uri="{FF2B5EF4-FFF2-40B4-BE49-F238E27FC236}">
                  <a16:creationId xmlns:a16="http://schemas.microsoft.com/office/drawing/2014/main" id="{33A492F1-3A43-47FE-8E3E-4BF2B7864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6">
              <a:extLst>
                <a:ext uri="{FF2B5EF4-FFF2-40B4-BE49-F238E27FC236}">
                  <a16:creationId xmlns:a16="http://schemas.microsoft.com/office/drawing/2014/main" id="{2ED7DF23-0B1F-4E17-8EC2-1B74D318F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7">
              <a:extLst>
                <a:ext uri="{FF2B5EF4-FFF2-40B4-BE49-F238E27FC236}">
                  <a16:creationId xmlns:a16="http://schemas.microsoft.com/office/drawing/2014/main" id="{FE1204BD-7481-4989-957D-B61AEA964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8">
              <a:extLst>
                <a:ext uri="{FF2B5EF4-FFF2-40B4-BE49-F238E27FC236}">
                  <a16:creationId xmlns:a16="http://schemas.microsoft.com/office/drawing/2014/main" id="{DD3C5673-1874-477D-AE35-B37A91974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9">
              <a:extLst>
                <a:ext uri="{FF2B5EF4-FFF2-40B4-BE49-F238E27FC236}">
                  <a16:creationId xmlns:a16="http://schemas.microsoft.com/office/drawing/2014/main" id="{DA963A0C-386F-4A9E-89E8-67081094B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0">
              <a:extLst>
                <a:ext uri="{FF2B5EF4-FFF2-40B4-BE49-F238E27FC236}">
                  <a16:creationId xmlns:a16="http://schemas.microsoft.com/office/drawing/2014/main" id="{D527BB52-D4EE-4CAA-A8A0-53A27DC7FF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1">
              <a:extLst>
                <a:ext uri="{FF2B5EF4-FFF2-40B4-BE49-F238E27FC236}">
                  <a16:creationId xmlns:a16="http://schemas.microsoft.com/office/drawing/2014/main" id="{2A037511-5E0A-4293-81AB-28C5DC96B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2">
              <a:extLst>
                <a:ext uri="{FF2B5EF4-FFF2-40B4-BE49-F238E27FC236}">
                  <a16:creationId xmlns:a16="http://schemas.microsoft.com/office/drawing/2014/main" id="{42A7FE1C-EF14-483B-B5FC-FDC150282A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Rectangle 33">
              <a:extLst>
                <a:ext uri="{FF2B5EF4-FFF2-40B4-BE49-F238E27FC236}">
                  <a16:creationId xmlns:a16="http://schemas.microsoft.com/office/drawing/2014/main" id="{45A82D49-825B-47BC-8622-A1D54C5C2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1" name="Freeform 34">
              <a:extLst>
                <a:ext uri="{FF2B5EF4-FFF2-40B4-BE49-F238E27FC236}">
                  <a16:creationId xmlns:a16="http://schemas.microsoft.com/office/drawing/2014/main" id="{039D74A5-B4AF-4800-B941-E5F8CD44E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5">
              <a:extLst>
                <a:ext uri="{FF2B5EF4-FFF2-40B4-BE49-F238E27FC236}">
                  <a16:creationId xmlns:a16="http://schemas.microsoft.com/office/drawing/2014/main" id="{70B5D059-1472-474F-BDE6-881B5D1CD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6">
              <a:extLst>
                <a:ext uri="{FF2B5EF4-FFF2-40B4-BE49-F238E27FC236}">
                  <a16:creationId xmlns:a16="http://schemas.microsoft.com/office/drawing/2014/main" id="{736D79CC-81E0-4C87-ABAC-58197ADBD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7">
              <a:extLst>
                <a:ext uri="{FF2B5EF4-FFF2-40B4-BE49-F238E27FC236}">
                  <a16:creationId xmlns:a16="http://schemas.microsoft.com/office/drawing/2014/main" id="{7E72BA97-1228-4006-B095-8D9FB45FB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8">
              <a:extLst>
                <a:ext uri="{FF2B5EF4-FFF2-40B4-BE49-F238E27FC236}">
                  <a16:creationId xmlns:a16="http://schemas.microsoft.com/office/drawing/2014/main" id="{36FA3A99-37FB-4B03-A810-425BC9B37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9">
              <a:extLst>
                <a:ext uri="{FF2B5EF4-FFF2-40B4-BE49-F238E27FC236}">
                  <a16:creationId xmlns:a16="http://schemas.microsoft.com/office/drawing/2014/main" id="{2E45B959-2AD5-4FE4-BF6A-4F011011C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40">
              <a:extLst>
                <a:ext uri="{FF2B5EF4-FFF2-40B4-BE49-F238E27FC236}">
                  <a16:creationId xmlns:a16="http://schemas.microsoft.com/office/drawing/2014/main" id="{CEE29A17-924F-4EED-A18C-E6A0137E5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41">
              <a:extLst>
                <a:ext uri="{FF2B5EF4-FFF2-40B4-BE49-F238E27FC236}">
                  <a16:creationId xmlns:a16="http://schemas.microsoft.com/office/drawing/2014/main" id="{EFB8BDF1-3A59-4EE5-BFAB-4F4B301E3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2">
              <a:extLst>
                <a:ext uri="{FF2B5EF4-FFF2-40B4-BE49-F238E27FC236}">
                  <a16:creationId xmlns:a16="http://schemas.microsoft.com/office/drawing/2014/main" id="{8F94E417-93B4-4071-A6D1-AE66CA682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3">
              <a:extLst>
                <a:ext uri="{FF2B5EF4-FFF2-40B4-BE49-F238E27FC236}">
                  <a16:creationId xmlns:a16="http://schemas.microsoft.com/office/drawing/2014/main" id="{A18F44A8-385D-4EB4-A013-7EB252A27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4">
              <a:extLst>
                <a:ext uri="{FF2B5EF4-FFF2-40B4-BE49-F238E27FC236}">
                  <a16:creationId xmlns:a16="http://schemas.microsoft.com/office/drawing/2014/main" id="{B25FB320-9784-4EA9-B1AE-3BF9106E6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ctangle 45">
              <a:extLst>
                <a:ext uri="{FF2B5EF4-FFF2-40B4-BE49-F238E27FC236}">
                  <a16:creationId xmlns:a16="http://schemas.microsoft.com/office/drawing/2014/main" id="{C9EB05E6-5BE4-4EE1-9F0C-E8B57B362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reeform 46">
              <a:extLst>
                <a:ext uri="{FF2B5EF4-FFF2-40B4-BE49-F238E27FC236}">
                  <a16:creationId xmlns:a16="http://schemas.microsoft.com/office/drawing/2014/main" id="{C66CAA98-15DB-4EF7-B2CA-54F523A3C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7">
              <a:extLst>
                <a:ext uri="{FF2B5EF4-FFF2-40B4-BE49-F238E27FC236}">
                  <a16:creationId xmlns:a16="http://schemas.microsoft.com/office/drawing/2014/main" id="{7A30C330-EB27-4D08-82D2-7311A8505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8">
              <a:extLst>
                <a:ext uri="{FF2B5EF4-FFF2-40B4-BE49-F238E27FC236}">
                  <a16:creationId xmlns:a16="http://schemas.microsoft.com/office/drawing/2014/main" id="{285C54D0-DCD8-43CD-AE6D-00487565C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9">
              <a:extLst>
                <a:ext uri="{FF2B5EF4-FFF2-40B4-BE49-F238E27FC236}">
                  <a16:creationId xmlns:a16="http://schemas.microsoft.com/office/drawing/2014/main" id="{BC525C34-0A4A-4042-8FA3-F64A115AE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0">
              <a:extLst>
                <a:ext uri="{FF2B5EF4-FFF2-40B4-BE49-F238E27FC236}">
                  <a16:creationId xmlns:a16="http://schemas.microsoft.com/office/drawing/2014/main" id="{870751A2-DBE9-4631-86D3-800E774916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1">
              <a:extLst>
                <a:ext uri="{FF2B5EF4-FFF2-40B4-BE49-F238E27FC236}">
                  <a16:creationId xmlns:a16="http://schemas.microsoft.com/office/drawing/2014/main" id="{ED6D7806-3E23-488D-80ED-281D3DA72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2">
              <a:extLst>
                <a:ext uri="{FF2B5EF4-FFF2-40B4-BE49-F238E27FC236}">
                  <a16:creationId xmlns:a16="http://schemas.microsoft.com/office/drawing/2014/main" id="{170E0895-F9C9-44BA-AF81-F7938C7E4F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3">
              <a:extLst>
                <a:ext uri="{FF2B5EF4-FFF2-40B4-BE49-F238E27FC236}">
                  <a16:creationId xmlns:a16="http://schemas.microsoft.com/office/drawing/2014/main" id="{75AD3DD3-BD4A-4DD9-9AC1-C60E34174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4">
              <a:extLst>
                <a:ext uri="{FF2B5EF4-FFF2-40B4-BE49-F238E27FC236}">
                  <a16:creationId xmlns:a16="http://schemas.microsoft.com/office/drawing/2014/main" id="{D047B55E-0847-4696-8101-A643C3C7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5">
              <a:extLst>
                <a:ext uri="{FF2B5EF4-FFF2-40B4-BE49-F238E27FC236}">
                  <a16:creationId xmlns:a16="http://schemas.microsoft.com/office/drawing/2014/main" id="{CB3EF1DB-37BD-463B-A542-7AA57DC9F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6">
              <a:extLst>
                <a:ext uri="{FF2B5EF4-FFF2-40B4-BE49-F238E27FC236}">
                  <a16:creationId xmlns:a16="http://schemas.microsoft.com/office/drawing/2014/main" id="{95D0E013-2F18-4248-9D83-3BFF25A05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7">
              <a:extLst>
                <a:ext uri="{FF2B5EF4-FFF2-40B4-BE49-F238E27FC236}">
                  <a16:creationId xmlns:a16="http://schemas.microsoft.com/office/drawing/2014/main" id="{E7D95722-3A1F-4917-8C16-D4D409941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8">
              <a:extLst>
                <a:ext uri="{FF2B5EF4-FFF2-40B4-BE49-F238E27FC236}">
                  <a16:creationId xmlns:a16="http://schemas.microsoft.com/office/drawing/2014/main" id="{A54912BE-A961-4720-992C-09A2D13DE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127" name="Round Diagonal Corner Rectangle 7">
            <a:extLst>
              <a:ext uri="{FF2B5EF4-FFF2-40B4-BE49-F238E27FC236}">
                <a16:creationId xmlns:a16="http://schemas.microsoft.com/office/drawing/2014/main" id="{FF5E4228-419E-44B9-B090-94A9540E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079" y="0"/>
            <a:ext cx="8132922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D9996AD-C974-1D4F-B532-907622CBE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963613"/>
            <a:ext cx="6013703" cy="41497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/>
              <a:t>Let’s Review the code!</a:t>
            </a:r>
          </a:p>
        </p:txBody>
      </p:sp>
      <p:pic>
        <p:nvPicPr>
          <p:cNvPr id="126" name="Picture 125">
            <a:extLst>
              <a:ext uri="{FF2B5EF4-FFF2-40B4-BE49-F238E27FC236}">
                <a16:creationId xmlns:a16="http://schemas.microsoft.com/office/drawing/2014/main" id="{4EAAB4CE-B51D-644E-BE3C-6689EA1FBB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44" r="829" b="-3"/>
          <a:stretch/>
        </p:blipFill>
        <p:spPr>
          <a:xfrm>
            <a:off x="34655" y="1662114"/>
            <a:ext cx="3991197" cy="2947986"/>
          </a:xfrm>
          <a:custGeom>
            <a:avLst/>
            <a:gdLst>
              <a:gd name="connsiteX0" fmla="*/ 0 w 6101597"/>
              <a:gd name="connsiteY0" fmla="*/ 0 h 3427413"/>
              <a:gd name="connsiteX1" fmla="*/ 6101597 w 6101597"/>
              <a:gd name="connsiteY1" fmla="*/ 0 h 3427413"/>
              <a:gd name="connsiteX2" fmla="*/ 6101597 w 6101597"/>
              <a:gd name="connsiteY2" fmla="*/ 3427413 h 3427413"/>
              <a:gd name="connsiteX3" fmla="*/ 0 w 6101597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1597" h="3427413">
                <a:moveTo>
                  <a:pt x="0" y="0"/>
                </a:moveTo>
                <a:lnTo>
                  <a:pt x="6101597" y="0"/>
                </a:lnTo>
                <a:lnTo>
                  <a:pt x="6101597" y="3427413"/>
                </a:lnTo>
                <a:lnTo>
                  <a:pt x="0" y="3427413"/>
                </a:lnTo>
                <a:close/>
              </a:path>
            </a:pathLst>
          </a:custGeom>
        </p:spPr>
      </p:pic>
      <p:sp>
        <p:nvSpPr>
          <p:cNvPr id="128" name="TextBox 127">
            <a:extLst>
              <a:ext uri="{FF2B5EF4-FFF2-40B4-BE49-F238E27FC236}">
                <a16:creationId xmlns:a16="http://schemas.microsoft.com/office/drawing/2014/main" id="{2E8F08C3-5DBA-5549-ADE3-0EFE0DC9B555}"/>
              </a:ext>
            </a:extLst>
          </p:cNvPr>
          <p:cNvSpPr txBox="1"/>
          <p:nvPr/>
        </p:nvSpPr>
        <p:spPr>
          <a:xfrm>
            <a:off x="4059076" y="5341937"/>
            <a:ext cx="81329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Connect to your group’s </a:t>
            </a:r>
            <a:r>
              <a:rPr lang="en-US" sz="2800" dirty="0" err="1"/>
              <a:t>NodeRed</a:t>
            </a:r>
            <a:r>
              <a:rPr lang="en-US" sz="2800" dirty="0"/>
              <a:t> instance:</a:t>
            </a:r>
          </a:p>
          <a:p>
            <a:pPr algn="ctr"/>
            <a:r>
              <a:rPr lang="en-US" sz="2800" dirty="0"/>
              <a:t>http://192.168.1.xxx:1880</a:t>
            </a:r>
          </a:p>
        </p:txBody>
      </p:sp>
    </p:spTree>
    <p:extLst>
      <p:ext uri="{BB962C8B-B14F-4D97-AF65-F5344CB8AC3E}">
        <p14:creationId xmlns:p14="http://schemas.microsoft.com/office/powerpoint/2010/main" val="4279966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A2EC7FB-B6D7-468A-8D97-D703FEC19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98BB248-BA08-4E0B-8C30-EF9826CAA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57D9EFE-4243-4017-9315-63206084D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93871A-B8BA-9B4C-92AE-849679EE0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3597" y="1123527"/>
            <a:ext cx="4604800" cy="46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5612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316DCFC9-6877-407C-8170-608FCB8E3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9" name="Rectangle 68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0" name="Picture 2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B5BAC6EA-28E4-AB4A-ACFF-4CD13C98241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/>
          </a:blip>
          <a:srcRect t="10159" b="6791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89353FE7-0D03-4AD2-8B8A-60A06F6BD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73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75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76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77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78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79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0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1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2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3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4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5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6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7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8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9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90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91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92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93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94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88F6CA5-84E9-9B47-8F18-3653C90D6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A “Smart” intersection</a:t>
            </a:r>
          </a:p>
        </p:txBody>
      </p:sp>
    </p:spTree>
    <p:extLst>
      <p:ext uri="{BB962C8B-B14F-4D97-AF65-F5344CB8AC3E}">
        <p14:creationId xmlns:p14="http://schemas.microsoft.com/office/powerpoint/2010/main" val="13911309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7A8CF15-74AE-C347-BE14-757BC646F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233" y="4539573"/>
            <a:ext cx="8957534" cy="1182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Group activity</a:t>
            </a:r>
          </a:p>
        </p:txBody>
      </p:sp>
      <p:sp>
        <p:nvSpPr>
          <p:cNvPr id="68" name="Round Diagonal Corner Rectangle 6">
            <a:extLst>
              <a:ext uri="{FF2B5EF4-FFF2-40B4-BE49-F238E27FC236}">
                <a16:creationId xmlns:a16="http://schemas.microsoft.com/office/drawing/2014/main" id="{C1C3FA74-6158-4157-A8F0-8CAE5091F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974" y="639965"/>
            <a:ext cx="10879991" cy="3598548"/>
          </a:xfrm>
          <a:prstGeom prst="round2DiagRect">
            <a:avLst>
              <a:gd name="adj1" fmla="val 9529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oup of people looking at a computer&#10;&#10;Description automatically generated">
            <a:extLst>
              <a:ext uri="{FF2B5EF4-FFF2-40B4-BE49-F238E27FC236}">
                <a16:creationId xmlns:a16="http://schemas.microsoft.com/office/drawing/2014/main" id="{CCF8A5D9-B955-1D4E-A646-D27D996383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182" r="1" b="31814"/>
          <a:stretch/>
        </p:blipFill>
        <p:spPr>
          <a:xfrm>
            <a:off x="973635" y="951493"/>
            <a:ext cx="10266669" cy="297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9847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F6CA5-84E9-9B47-8F18-3653C90D6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What’s Next?</a:t>
            </a:r>
          </a:p>
        </p:txBody>
      </p:sp>
      <p:pic>
        <p:nvPicPr>
          <p:cNvPr id="10" name="Content Placeholder 6" descr="A group of people sitting and looking at the camera&#13;&#10;&#13;&#10;Description automatically generated">
            <a:extLst>
              <a:ext uri="{FF2B5EF4-FFF2-40B4-BE49-F238E27FC236}">
                <a16:creationId xmlns:a16="http://schemas.microsoft.com/office/drawing/2014/main" id="{1DC9113E-D752-9D44-ACF1-3216A339A4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98" r="4" b="4"/>
          <a:stretch/>
        </p:blipFill>
        <p:spPr>
          <a:xfrm>
            <a:off x="1141412" y="2497720"/>
            <a:ext cx="4662140" cy="304789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95E56A4-1C06-4C9B-97D8-2577C9FDA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479" y="2249487"/>
            <a:ext cx="4844521" cy="3541714"/>
          </a:xfrm>
        </p:spPr>
        <p:txBody>
          <a:bodyPr anchor="ctr">
            <a:normAutofit/>
          </a:bodyPr>
          <a:lstStyle/>
          <a:p>
            <a:r>
              <a:rPr lang="en-US" dirty="0"/>
              <a:t>Group Brainstorming</a:t>
            </a:r>
          </a:p>
          <a:p>
            <a:r>
              <a:rPr lang="en-US" dirty="0"/>
              <a:t>What would you try next?</a:t>
            </a:r>
          </a:p>
          <a:p>
            <a:r>
              <a:rPr lang="en-US" dirty="0"/>
              <a:t>Think outside your own intersection!</a:t>
            </a:r>
          </a:p>
        </p:txBody>
      </p:sp>
    </p:spTree>
    <p:extLst>
      <p:ext uri="{BB962C8B-B14F-4D97-AF65-F5344CB8AC3E}">
        <p14:creationId xmlns:p14="http://schemas.microsoft.com/office/powerpoint/2010/main" val="5818029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ECA9AF1-370A-4AF8-9B82-4D11601AA6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E9CFF9D-9107-400A-8C5A-09CA2BA7A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4654295" cy="685800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C3F5AE7-B34F-4BEF-96D0-74CA215E8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rgbClr val="000000">
              <a:alpha val="25000"/>
            </a:srgb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BCC99937-0E7D-42EF-A5DB-86FAF32C0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FE097643-AAC6-4390-A109-6965053C1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6ADC944-08FF-42C1-8D55-B4EA06CD2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17023431-F2E0-4D75-8C2C-98E00D89C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E34C0BEB-550B-421E-A0BB-0901C0E89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29FFB337-3695-41C1-B104-55125202E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BF53A3A-34D4-405C-B140-0AE528066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84EE2242-1F65-43B3-861E-4085AEC5AD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E5B8229F-9313-4FC2-8A4A-49211C4E1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B28AAEC8-A731-419D-A078-0FCFEAE4BF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2741D6DA-0F0D-4D55-883E-24A374A7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78F62958-A05D-478B-B23C-75AE85425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87057A7E-9CF9-405A-8A33-0CA1AC51E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AE876AFB-8370-4923-8278-E5FE62DE2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5477A94C-373F-42ED-9257-0DAB03B20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012B077-1FC3-4D22-ACB6-ED86831EAD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D07A07B0-4407-49F7-9B26-61FF0CCE5F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BDEABD0F-FFCE-4FC2-950E-6334D172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434BB427-BC30-4BAB-82E9-BDE1F0B15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1F7A956E-DCF3-4544-AF1D-442CB52758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AF9D24E3-E510-495A-9DE8-7DAA3FA5B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0753727A-395C-4B1C-A63B-45DFA5278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B75C5A82-D9C8-414D-B324-403DC32B2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5DDAFA2F-C6E2-4656-B490-5683762B7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EEB3485F-B9A8-4C89-836E-67249D5AB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F14F069E-B2BC-4B84-ACBC-9E3343A34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03BE3291-5AE0-49F5-9C60-84CF6AFBA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FBF8D2C-0E02-1546-9C88-27FC4FC10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992" y="1082673"/>
            <a:ext cx="2865837" cy="4708528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Wrap up</a:t>
            </a:r>
          </a:p>
        </p:txBody>
      </p:sp>
      <p:pic>
        <p:nvPicPr>
          <p:cNvPr id="5" name="Content Placeholder 4" descr="A picture containing person, sky, indoor, man&#13;&#10;&#13;&#10;Description automatically generated">
            <a:extLst>
              <a:ext uri="{FF2B5EF4-FFF2-40B4-BE49-F238E27FC236}">
                <a16:creationId xmlns:a16="http://schemas.microsoft.com/office/drawing/2014/main" id="{5D8CF1FD-760D-CA48-BD34-5E2CA8FE51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76875" y="1638300"/>
            <a:ext cx="5397500" cy="3581400"/>
          </a:xfrm>
        </p:spPr>
      </p:pic>
    </p:spTree>
    <p:extLst>
      <p:ext uri="{BB962C8B-B14F-4D97-AF65-F5344CB8AC3E}">
        <p14:creationId xmlns:p14="http://schemas.microsoft.com/office/powerpoint/2010/main" val="2552544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4A4BA101-BF78-9145-A779-40E98B4D6584}"/>
              </a:ext>
            </a:extLst>
          </p:cNvPr>
          <p:cNvGrpSpPr/>
          <p:nvPr/>
        </p:nvGrpSpPr>
        <p:grpSpPr>
          <a:xfrm>
            <a:off x="561444" y="2097088"/>
            <a:ext cx="3939304" cy="2993753"/>
            <a:chOff x="1053282" y="2097088"/>
            <a:chExt cx="3939304" cy="299375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F1AB554-C2A2-884D-8F4F-8192CFA6A7CA}"/>
                </a:ext>
              </a:extLst>
            </p:cNvPr>
            <p:cNvSpPr txBox="1"/>
            <p:nvPr/>
          </p:nvSpPr>
          <p:spPr>
            <a:xfrm>
              <a:off x="1656660" y="4721509"/>
              <a:ext cx="27325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STAGE 1: Instrumentation</a:t>
              </a:r>
            </a:p>
          </p:txBody>
        </p:sp>
        <p:pic>
          <p:nvPicPr>
            <p:cNvPr id="23" name="Picture 22" descr="A picture containing indoor, refrigerator&#13;&#10;&#13;&#10;Description automatically generated">
              <a:extLst>
                <a:ext uri="{FF2B5EF4-FFF2-40B4-BE49-F238E27FC236}">
                  <a16:creationId xmlns:a16="http://schemas.microsoft.com/office/drawing/2014/main" id="{A0C3B2CB-024B-C149-ACB5-CA42277596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53282" y="2097088"/>
              <a:ext cx="3939304" cy="2624421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2759D1-6852-704E-8A71-BB0795279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“SMART”?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9339C01-E957-DE42-8A99-57E23F13603D}"/>
              </a:ext>
            </a:extLst>
          </p:cNvPr>
          <p:cNvGrpSpPr/>
          <p:nvPr/>
        </p:nvGrpSpPr>
        <p:grpSpPr>
          <a:xfrm>
            <a:off x="4800312" y="2091021"/>
            <a:ext cx="3516828" cy="2999820"/>
            <a:chOff x="3658759" y="2091021"/>
            <a:chExt cx="3516828" cy="2999820"/>
          </a:xfrm>
        </p:grpSpPr>
        <p:pic>
          <p:nvPicPr>
            <p:cNvPr id="10" name="Picture 9" descr="A picture containing sky&#13;&#10;&#13;&#10;Description automatically generated">
              <a:extLst>
                <a:ext uri="{FF2B5EF4-FFF2-40B4-BE49-F238E27FC236}">
                  <a16:creationId xmlns:a16="http://schemas.microsoft.com/office/drawing/2014/main" id="{13E7CE6C-747B-9448-B21C-768F036966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4623"/>
            <a:stretch/>
          </p:blipFill>
          <p:spPr>
            <a:xfrm>
              <a:off x="3658759" y="2091021"/>
              <a:ext cx="3516828" cy="262442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EB6A3D6-FCF6-704D-A9CC-BD405BEFBD7C}"/>
                </a:ext>
              </a:extLst>
            </p:cNvPr>
            <p:cNvSpPr txBox="1"/>
            <p:nvPr/>
          </p:nvSpPr>
          <p:spPr>
            <a:xfrm>
              <a:off x="4050899" y="4721509"/>
              <a:ext cx="27325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STAGE 2: Connections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7927A18-AB4A-6F4E-A357-78C42B712EC4}"/>
              </a:ext>
            </a:extLst>
          </p:cNvPr>
          <p:cNvGrpSpPr/>
          <p:nvPr/>
        </p:nvGrpSpPr>
        <p:grpSpPr>
          <a:xfrm>
            <a:off x="8616704" y="2091021"/>
            <a:ext cx="3519863" cy="3008022"/>
            <a:chOff x="7132289" y="2091021"/>
            <a:chExt cx="3519863" cy="3008022"/>
          </a:xfrm>
        </p:grpSpPr>
        <p:pic>
          <p:nvPicPr>
            <p:cNvPr id="13" name="Picture 12" descr="A close up of a logo&#13;&#10;&#13;&#10;Description automatically generated">
              <a:extLst>
                <a:ext uri="{FF2B5EF4-FFF2-40B4-BE49-F238E27FC236}">
                  <a16:creationId xmlns:a16="http://schemas.microsoft.com/office/drawing/2014/main" id="{EF907BC1-F569-3C44-80C5-DFE7E673AA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6630" b="18980"/>
            <a:stretch/>
          </p:blipFill>
          <p:spPr>
            <a:xfrm>
              <a:off x="7132289" y="2091021"/>
              <a:ext cx="3519863" cy="2618353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F2536B4-2679-1C43-B351-BF0087FC8B54}"/>
                </a:ext>
              </a:extLst>
            </p:cNvPr>
            <p:cNvSpPr txBox="1"/>
            <p:nvPr/>
          </p:nvSpPr>
          <p:spPr>
            <a:xfrm>
              <a:off x="7525946" y="4729711"/>
              <a:ext cx="27325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STAGE 3: Data &amp; Analytics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52445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icture 2">
            <a:extLst>
              <a:ext uri="{FF2B5EF4-FFF2-40B4-BE49-F238E27FC236}">
                <a16:creationId xmlns:a16="http://schemas.microsoft.com/office/drawing/2014/main" id="{42A62C1E-C074-4B9F-A126-5A6EB8091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0" name="Group 15">
            <a:extLst>
              <a:ext uri="{FF2B5EF4-FFF2-40B4-BE49-F238E27FC236}">
                <a16:creationId xmlns:a16="http://schemas.microsoft.com/office/drawing/2014/main" id="{AFAAC72B-1468-4A61-818C-9D6740A34B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DE7BA23F-CC7D-4F24-AA5D-87499F598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1DA9AA6-9ED7-44A9-B89A-11D0F25AE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A01F0F80-5D96-4187-B1CF-7B7431005C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Rectangle 8">
              <a:extLst>
                <a:ext uri="{FF2B5EF4-FFF2-40B4-BE49-F238E27FC236}">
                  <a16:creationId xmlns:a16="http://schemas.microsoft.com/office/drawing/2014/main" id="{91BC74D8-180D-4752-8DB9-505286F1A3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2BE69DAC-23FF-40E7-85CE-FBD085B37C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382513DE-28E5-4321-8AD8-DFF9A5D882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B55DF4F-428E-4489-BE27-8176420436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1B7FA976-0B14-4F79-8941-DE4DBC021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CEFDC5BE-6BCF-4416-9519-1BD9689B7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FDB8EB04-E349-4D57-BBB2-92BFE4450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7D4FB99B-8938-4DEB-A48C-3BE646BA62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668F5E6F-41A9-43EC-993A-5521B263D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5A1F62AA-D053-4902-92FF-68F46F1AE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54B35167-8C7F-4B4F-8237-6D71249CA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E227694-C57C-4F1D-AF07-8D0EC3F68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5839C01B-00BF-4880-B3D7-88C84DD1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66C6C7C1-7ACD-4545-BA06-5379AA3CC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28491955-6EBA-4E18-A945-B932BF040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75E5F549-BC29-4753-AFF3-51A22F953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843F9AF2-0061-417E-A0DD-D7C44548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441782E9-AB6A-4CF3-9891-3296C9F46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0011C945-E97D-4B05-AEF3-C4B7E14C1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E027A564-E1CF-4BD2-B2A3-05DFEA1D9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3EDB7B30-4D98-4873-83A0-409BFA7252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5213EC14-8315-452D-8459-3D37691A3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9A398B2F-C37F-4EEA-A23D-51B55F600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FA8C1A2E-3302-4D50-BE7D-4A4BDD25E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2">
              <a:extLst>
                <a:ext uri="{FF2B5EF4-FFF2-40B4-BE49-F238E27FC236}">
                  <a16:creationId xmlns:a16="http://schemas.microsoft.com/office/drawing/2014/main" id="{2B777039-FD88-4624-86A1-2466E07CBC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Rectangle 33">
              <a:extLst>
                <a:ext uri="{FF2B5EF4-FFF2-40B4-BE49-F238E27FC236}">
                  <a16:creationId xmlns:a16="http://schemas.microsoft.com/office/drawing/2014/main" id="{F5BBAC42-91EE-4166-AE92-D9B8E93A6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6" name="Freeform 34">
              <a:extLst>
                <a:ext uri="{FF2B5EF4-FFF2-40B4-BE49-F238E27FC236}">
                  <a16:creationId xmlns:a16="http://schemas.microsoft.com/office/drawing/2014/main" id="{C4F2A499-1D75-4098-A69A-46F1BBCDED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5">
              <a:extLst>
                <a:ext uri="{FF2B5EF4-FFF2-40B4-BE49-F238E27FC236}">
                  <a16:creationId xmlns:a16="http://schemas.microsoft.com/office/drawing/2014/main" id="{BEC3B11A-8CD5-49CE-B430-62523671C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6">
              <a:extLst>
                <a:ext uri="{FF2B5EF4-FFF2-40B4-BE49-F238E27FC236}">
                  <a16:creationId xmlns:a16="http://schemas.microsoft.com/office/drawing/2014/main" id="{6DF23043-CE13-4BD7-A5B1-160E54D26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7">
              <a:extLst>
                <a:ext uri="{FF2B5EF4-FFF2-40B4-BE49-F238E27FC236}">
                  <a16:creationId xmlns:a16="http://schemas.microsoft.com/office/drawing/2014/main" id="{855D1673-334D-4ADA-B7A4-3A93ABA0F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8">
              <a:extLst>
                <a:ext uri="{FF2B5EF4-FFF2-40B4-BE49-F238E27FC236}">
                  <a16:creationId xmlns:a16="http://schemas.microsoft.com/office/drawing/2014/main" id="{A0540102-6F39-4192-B853-36A8304CAE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9">
              <a:extLst>
                <a:ext uri="{FF2B5EF4-FFF2-40B4-BE49-F238E27FC236}">
                  <a16:creationId xmlns:a16="http://schemas.microsoft.com/office/drawing/2014/main" id="{FE7B2F63-B5E0-457B-8BDA-296AF0D6D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0">
              <a:extLst>
                <a:ext uri="{FF2B5EF4-FFF2-40B4-BE49-F238E27FC236}">
                  <a16:creationId xmlns:a16="http://schemas.microsoft.com/office/drawing/2014/main" id="{8AE74BF9-DD70-4138-AEA2-9E92FA54C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1">
              <a:extLst>
                <a:ext uri="{FF2B5EF4-FFF2-40B4-BE49-F238E27FC236}">
                  <a16:creationId xmlns:a16="http://schemas.microsoft.com/office/drawing/2014/main" id="{D57F9876-DDD6-4CDB-8CA3-3111229CB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2">
              <a:extLst>
                <a:ext uri="{FF2B5EF4-FFF2-40B4-BE49-F238E27FC236}">
                  <a16:creationId xmlns:a16="http://schemas.microsoft.com/office/drawing/2014/main" id="{D47958BA-B87B-43D9-B93E-988D8F206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3">
              <a:extLst>
                <a:ext uri="{FF2B5EF4-FFF2-40B4-BE49-F238E27FC236}">
                  <a16:creationId xmlns:a16="http://schemas.microsoft.com/office/drawing/2014/main" id="{6803A143-4A93-479A-859F-BC981C5E7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4">
              <a:extLst>
                <a:ext uri="{FF2B5EF4-FFF2-40B4-BE49-F238E27FC236}">
                  <a16:creationId xmlns:a16="http://schemas.microsoft.com/office/drawing/2014/main" id="{5CC5C31E-616F-4351-944F-550BD278E4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Rectangle 45">
              <a:extLst>
                <a:ext uri="{FF2B5EF4-FFF2-40B4-BE49-F238E27FC236}">
                  <a16:creationId xmlns:a16="http://schemas.microsoft.com/office/drawing/2014/main" id="{E8BB0EFF-C194-4679-AEC8-C6FADD255A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8" name="Freeform 46">
              <a:extLst>
                <a:ext uri="{FF2B5EF4-FFF2-40B4-BE49-F238E27FC236}">
                  <a16:creationId xmlns:a16="http://schemas.microsoft.com/office/drawing/2014/main" id="{5C5DCB57-D4AE-4565-AC0D-3CADFE7FD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7">
              <a:extLst>
                <a:ext uri="{FF2B5EF4-FFF2-40B4-BE49-F238E27FC236}">
                  <a16:creationId xmlns:a16="http://schemas.microsoft.com/office/drawing/2014/main" id="{93D5FBB1-89CF-4233-BE4A-80A60AA228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8">
              <a:extLst>
                <a:ext uri="{FF2B5EF4-FFF2-40B4-BE49-F238E27FC236}">
                  <a16:creationId xmlns:a16="http://schemas.microsoft.com/office/drawing/2014/main" id="{159AEC9A-0D77-41B5-847A-9DC41199E2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9">
              <a:extLst>
                <a:ext uri="{FF2B5EF4-FFF2-40B4-BE49-F238E27FC236}">
                  <a16:creationId xmlns:a16="http://schemas.microsoft.com/office/drawing/2014/main" id="{ED3F4044-CEFD-495A-8475-FC1A31C7CA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0">
              <a:extLst>
                <a:ext uri="{FF2B5EF4-FFF2-40B4-BE49-F238E27FC236}">
                  <a16:creationId xmlns:a16="http://schemas.microsoft.com/office/drawing/2014/main" id="{F757E84F-F23F-433B-AFFC-2458F7958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1">
              <a:extLst>
                <a:ext uri="{FF2B5EF4-FFF2-40B4-BE49-F238E27FC236}">
                  <a16:creationId xmlns:a16="http://schemas.microsoft.com/office/drawing/2014/main" id="{B5299AC1-77AA-4E3B-9906-E74667C2F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2">
              <a:extLst>
                <a:ext uri="{FF2B5EF4-FFF2-40B4-BE49-F238E27FC236}">
                  <a16:creationId xmlns:a16="http://schemas.microsoft.com/office/drawing/2014/main" id="{04ACF07A-AC80-4798-80C1-12A206946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3">
              <a:extLst>
                <a:ext uri="{FF2B5EF4-FFF2-40B4-BE49-F238E27FC236}">
                  <a16:creationId xmlns:a16="http://schemas.microsoft.com/office/drawing/2014/main" id="{26021A8B-6608-47E6-BCA3-604B36A79D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4">
              <a:extLst>
                <a:ext uri="{FF2B5EF4-FFF2-40B4-BE49-F238E27FC236}">
                  <a16:creationId xmlns:a16="http://schemas.microsoft.com/office/drawing/2014/main" id="{304A353F-3DAA-4EAF-B03C-89430382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5">
              <a:extLst>
                <a:ext uri="{FF2B5EF4-FFF2-40B4-BE49-F238E27FC236}">
                  <a16:creationId xmlns:a16="http://schemas.microsoft.com/office/drawing/2014/main" id="{41725314-ECC6-43BA-942E-59B57436D9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6">
              <a:extLst>
                <a:ext uri="{FF2B5EF4-FFF2-40B4-BE49-F238E27FC236}">
                  <a16:creationId xmlns:a16="http://schemas.microsoft.com/office/drawing/2014/main" id="{6D630F64-A97A-4544-9770-C7A59B041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7">
              <a:extLst>
                <a:ext uri="{FF2B5EF4-FFF2-40B4-BE49-F238E27FC236}">
                  <a16:creationId xmlns:a16="http://schemas.microsoft.com/office/drawing/2014/main" id="{409BC0A2-5953-4975-BDAA-05BC3002D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8">
              <a:extLst>
                <a:ext uri="{FF2B5EF4-FFF2-40B4-BE49-F238E27FC236}">
                  <a16:creationId xmlns:a16="http://schemas.microsoft.com/office/drawing/2014/main" id="{BD1C4CCF-2F20-4FC7-B197-1C6478471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22" name="Group 71">
            <a:extLst>
              <a:ext uri="{FF2B5EF4-FFF2-40B4-BE49-F238E27FC236}">
                <a16:creationId xmlns:a16="http://schemas.microsoft.com/office/drawing/2014/main" id="{BAE72C3A-CAF0-4666-9C69-E1583E2BE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3" name="Rectangle 72">
              <a:extLst>
                <a:ext uri="{FF2B5EF4-FFF2-40B4-BE49-F238E27FC236}">
                  <a16:creationId xmlns:a16="http://schemas.microsoft.com/office/drawing/2014/main" id="{E783793D-E45D-4199-8C05-2BBE0192EE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3" name="Picture 2">
              <a:extLst>
                <a:ext uri="{FF2B5EF4-FFF2-40B4-BE49-F238E27FC236}">
                  <a16:creationId xmlns:a16="http://schemas.microsoft.com/office/drawing/2014/main" id="{AF23A6BB-7543-431F-AB2D-6478728A09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EA798FC4-476B-4AB9-93DF-BF7E6B5CA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307874FA-441A-4761-8228-307F4D24C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93" name="Rectangle 5">
                <a:extLst>
                  <a:ext uri="{FF2B5EF4-FFF2-40B4-BE49-F238E27FC236}">
                    <a16:creationId xmlns:a16="http://schemas.microsoft.com/office/drawing/2014/main" id="{0792D6D3-BEB6-41A5-A549-37832FA613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94" name="Freeform 6">
                <a:extLst>
                  <a:ext uri="{FF2B5EF4-FFF2-40B4-BE49-F238E27FC236}">
                    <a16:creationId xmlns:a16="http://schemas.microsoft.com/office/drawing/2014/main" id="{EF452B0B-7393-4F8C-9899-A5342216B4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5" name="Freeform 7">
                <a:extLst>
                  <a:ext uri="{FF2B5EF4-FFF2-40B4-BE49-F238E27FC236}">
                    <a16:creationId xmlns:a16="http://schemas.microsoft.com/office/drawing/2014/main" id="{FF2AD944-20F9-4AD5-B0D6-5FD47318FC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6" name="Freeform 8">
                <a:extLst>
                  <a:ext uri="{FF2B5EF4-FFF2-40B4-BE49-F238E27FC236}">
                    <a16:creationId xmlns:a16="http://schemas.microsoft.com/office/drawing/2014/main" id="{49244B25-0688-4410-885C-1D2FFDC2CF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7" name="Freeform 9">
                <a:extLst>
                  <a:ext uri="{FF2B5EF4-FFF2-40B4-BE49-F238E27FC236}">
                    <a16:creationId xmlns:a16="http://schemas.microsoft.com/office/drawing/2014/main" id="{A58F8238-393D-445B-91F3-1ED5E46A76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8" name="Freeform 10">
                <a:extLst>
                  <a:ext uri="{FF2B5EF4-FFF2-40B4-BE49-F238E27FC236}">
                    <a16:creationId xmlns:a16="http://schemas.microsoft.com/office/drawing/2014/main" id="{13E63DF1-C47D-4B1C-A817-FEA041542F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9" name="Freeform 11">
                <a:extLst>
                  <a:ext uri="{FF2B5EF4-FFF2-40B4-BE49-F238E27FC236}">
                    <a16:creationId xmlns:a16="http://schemas.microsoft.com/office/drawing/2014/main" id="{049EDD0D-3214-4A87-8F92-8EF3EC724B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0" name="Freeform 12">
                <a:extLst>
                  <a:ext uri="{FF2B5EF4-FFF2-40B4-BE49-F238E27FC236}">
                    <a16:creationId xmlns:a16="http://schemas.microsoft.com/office/drawing/2014/main" id="{F678FE97-380F-46B8-AA7C-CEF0A871FD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1" name="Freeform 13">
                <a:extLst>
                  <a:ext uri="{FF2B5EF4-FFF2-40B4-BE49-F238E27FC236}">
                    <a16:creationId xmlns:a16="http://schemas.microsoft.com/office/drawing/2014/main" id="{4B58E437-E734-4F0F-AB65-3A5FEB08B2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2" name="Freeform 14">
                <a:extLst>
                  <a:ext uri="{FF2B5EF4-FFF2-40B4-BE49-F238E27FC236}">
                    <a16:creationId xmlns:a16="http://schemas.microsoft.com/office/drawing/2014/main" id="{A72F6457-25C4-48A3-98A1-430680F269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3" name="Freeform 15">
                <a:extLst>
                  <a:ext uri="{FF2B5EF4-FFF2-40B4-BE49-F238E27FC236}">
                    <a16:creationId xmlns:a16="http://schemas.microsoft.com/office/drawing/2014/main" id="{2EBF2F70-B28A-43F7-9048-2DEA408399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" name="Line 16">
                <a:extLst>
                  <a:ext uri="{FF2B5EF4-FFF2-40B4-BE49-F238E27FC236}">
                    <a16:creationId xmlns:a16="http://schemas.microsoft.com/office/drawing/2014/main" id="{9E920E72-8CED-43C1-A34D-D5595B6665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105" name="Freeform 17">
                <a:extLst>
                  <a:ext uri="{FF2B5EF4-FFF2-40B4-BE49-F238E27FC236}">
                    <a16:creationId xmlns:a16="http://schemas.microsoft.com/office/drawing/2014/main" id="{BA5FBD87-6954-455C-9AF1-6A5B2F142C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6" name="Freeform 18">
                <a:extLst>
                  <a:ext uri="{FF2B5EF4-FFF2-40B4-BE49-F238E27FC236}">
                    <a16:creationId xmlns:a16="http://schemas.microsoft.com/office/drawing/2014/main" id="{6A8C5724-748B-4448-9C05-17BA47387C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7" name="Freeform 19">
                <a:extLst>
                  <a:ext uri="{FF2B5EF4-FFF2-40B4-BE49-F238E27FC236}">
                    <a16:creationId xmlns:a16="http://schemas.microsoft.com/office/drawing/2014/main" id="{C839561F-1AF3-4981-B22F-E9ACA676E0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8" name="Freeform 20">
                <a:extLst>
                  <a:ext uri="{FF2B5EF4-FFF2-40B4-BE49-F238E27FC236}">
                    <a16:creationId xmlns:a16="http://schemas.microsoft.com/office/drawing/2014/main" id="{3582C64D-9385-4753-8CC7-0147BC2CA6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9" name="Rectangle 21">
                <a:extLst>
                  <a:ext uri="{FF2B5EF4-FFF2-40B4-BE49-F238E27FC236}">
                    <a16:creationId xmlns:a16="http://schemas.microsoft.com/office/drawing/2014/main" id="{5F0CC5EE-B49B-4ABB-ABF8-7AF81A0381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10" name="Freeform 22">
                <a:extLst>
                  <a:ext uri="{FF2B5EF4-FFF2-40B4-BE49-F238E27FC236}">
                    <a16:creationId xmlns:a16="http://schemas.microsoft.com/office/drawing/2014/main" id="{644C80C0-19A0-455C-98D2-166786088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1" name="Freeform 23">
                <a:extLst>
                  <a:ext uri="{FF2B5EF4-FFF2-40B4-BE49-F238E27FC236}">
                    <a16:creationId xmlns:a16="http://schemas.microsoft.com/office/drawing/2014/main" id="{28484ACD-24BC-4653-B370-20FDFB015F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2" name="Freeform 24">
                <a:extLst>
                  <a:ext uri="{FF2B5EF4-FFF2-40B4-BE49-F238E27FC236}">
                    <a16:creationId xmlns:a16="http://schemas.microsoft.com/office/drawing/2014/main" id="{9B616E7A-3429-4B3F-AA3A-5154A09D37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3" name="Freeform 25">
                <a:extLst>
                  <a:ext uri="{FF2B5EF4-FFF2-40B4-BE49-F238E27FC236}">
                    <a16:creationId xmlns:a16="http://schemas.microsoft.com/office/drawing/2014/main" id="{82E80232-2596-40D9-BBCB-EA7B1D70A8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4" name="Freeform 26">
                <a:extLst>
                  <a:ext uri="{FF2B5EF4-FFF2-40B4-BE49-F238E27FC236}">
                    <a16:creationId xmlns:a16="http://schemas.microsoft.com/office/drawing/2014/main" id="{23231684-3104-4D1B-B20E-1EFBC4120E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5" name="Freeform 27">
                <a:extLst>
                  <a:ext uri="{FF2B5EF4-FFF2-40B4-BE49-F238E27FC236}">
                    <a16:creationId xmlns:a16="http://schemas.microsoft.com/office/drawing/2014/main" id="{74FE5672-2A88-4AB0-97C2-39540FC7CF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6" name="Freeform 28">
                <a:extLst>
                  <a:ext uri="{FF2B5EF4-FFF2-40B4-BE49-F238E27FC236}">
                    <a16:creationId xmlns:a16="http://schemas.microsoft.com/office/drawing/2014/main" id="{1D0475A8-8A5E-4ED7-97C1-308F8FCAB9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7" name="Freeform 29">
                <a:extLst>
                  <a:ext uri="{FF2B5EF4-FFF2-40B4-BE49-F238E27FC236}">
                    <a16:creationId xmlns:a16="http://schemas.microsoft.com/office/drawing/2014/main" id="{D67121F5-0E4E-4C73-AD2F-7EABD18BDB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8" name="Freeform 30">
                <a:extLst>
                  <a:ext uri="{FF2B5EF4-FFF2-40B4-BE49-F238E27FC236}">
                    <a16:creationId xmlns:a16="http://schemas.microsoft.com/office/drawing/2014/main" id="{B73F1401-6814-4861-91C5-CF2B882B0B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9" name="Freeform 31">
                <a:extLst>
                  <a:ext uri="{FF2B5EF4-FFF2-40B4-BE49-F238E27FC236}">
                    <a16:creationId xmlns:a16="http://schemas.microsoft.com/office/drawing/2014/main" id="{3AD0FFA2-459C-4F4C-BB2F-CA3501BA88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4785CFA6-2D9A-41CD-AE75-1707831B53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3" name="Freeform 32">
                <a:extLst>
                  <a:ext uri="{FF2B5EF4-FFF2-40B4-BE49-F238E27FC236}">
                    <a16:creationId xmlns:a16="http://schemas.microsoft.com/office/drawing/2014/main" id="{351BF318-1FFA-4B63-98CB-C24433DD5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4" name="Freeform 33">
                <a:extLst>
                  <a:ext uri="{FF2B5EF4-FFF2-40B4-BE49-F238E27FC236}">
                    <a16:creationId xmlns:a16="http://schemas.microsoft.com/office/drawing/2014/main" id="{A705708C-F764-498D-A229-5FB95B9C47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5" name="Freeform 34">
                <a:extLst>
                  <a:ext uri="{FF2B5EF4-FFF2-40B4-BE49-F238E27FC236}">
                    <a16:creationId xmlns:a16="http://schemas.microsoft.com/office/drawing/2014/main" id="{B5A75E8F-AA13-4885-8AEF-B9BCDCEBFB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6" name="Freeform 35">
                <a:extLst>
                  <a:ext uri="{FF2B5EF4-FFF2-40B4-BE49-F238E27FC236}">
                    <a16:creationId xmlns:a16="http://schemas.microsoft.com/office/drawing/2014/main" id="{73AB44DD-DB3F-4E82-8214-A9EC52E0EA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7" name="Freeform 36">
                <a:extLst>
                  <a:ext uri="{FF2B5EF4-FFF2-40B4-BE49-F238E27FC236}">
                    <a16:creationId xmlns:a16="http://schemas.microsoft.com/office/drawing/2014/main" id="{4601856A-C590-493F-B8FF-5B3944CF2B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8" name="Freeform 37">
                <a:extLst>
                  <a:ext uri="{FF2B5EF4-FFF2-40B4-BE49-F238E27FC236}">
                    <a16:creationId xmlns:a16="http://schemas.microsoft.com/office/drawing/2014/main" id="{82CC6BC4-1ECF-4277-BD0E-A4EB8E95F3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9" name="Freeform 38">
                <a:extLst>
                  <a:ext uri="{FF2B5EF4-FFF2-40B4-BE49-F238E27FC236}">
                    <a16:creationId xmlns:a16="http://schemas.microsoft.com/office/drawing/2014/main" id="{8E00E43A-29A1-4F34-89EC-D5E49E6D96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0" name="Freeform 39">
                <a:extLst>
                  <a:ext uri="{FF2B5EF4-FFF2-40B4-BE49-F238E27FC236}">
                    <a16:creationId xmlns:a16="http://schemas.microsoft.com/office/drawing/2014/main" id="{324DAF95-0E97-4144-BDFC-3FE59BF846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40">
                <a:extLst>
                  <a:ext uri="{FF2B5EF4-FFF2-40B4-BE49-F238E27FC236}">
                    <a16:creationId xmlns:a16="http://schemas.microsoft.com/office/drawing/2014/main" id="{B9AD4CC8-ABDE-4595-AAC9-3B55D968C4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Rectangle 41">
                <a:extLst>
                  <a:ext uri="{FF2B5EF4-FFF2-40B4-BE49-F238E27FC236}">
                    <a16:creationId xmlns:a16="http://schemas.microsoft.com/office/drawing/2014/main" id="{0F70F7E0-1442-4EF4-8857-8DE0DE239A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7" name="Picture 6" descr="A picture containing map, text, screenshot&#13;&#10;&#13;&#10;Description automatically generated">
            <a:extLst>
              <a:ext uri="{FF2B5EF4-FFF2-40B4-BE49-F238E27FC236}">
                <a16:creationId xmlns:a16="http://schemas.microsoft.com/office/drawing/2014/main" id="{D3C53342-575F-634B-9E44-C314F5A64B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113" t="22342" r="25424" b="36765"/>
          <a:stretch/>
        </p:blipFill>
        <p:spPr>
          <a:xfrm>
            <a:off x="-1" y="3878263"/>
            <a:ext cx="5388513" cy="2979737"/>
          </a:xfrm>
          <a:prstGeom prst="rect">
            <a:avLst/>
          </a:prstGeom>
        </p:spPr>
      </p:pic>
      <p:pic>
        <p:nvPicPr>
          <p:cNvPr id="9" name="Picture 8" descr="A picture containing items, indoor&#13;&#10;&#13;&#10;Description automatically generated">
            <a:extLst>
              <a:ext uri="{FF2B5EF4-FFF2-40B4-BE49-F238E27FC236}">
                <a16:creationId xmlns:a16="http://schemas.microsoft.com/office/drawing/2014/main" id="{9681F244-A328-494B-AD39-DDB796312C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800" t="24889" r="6085" b="4697"/>
          <a:stretch/>
        </p:blipFill>
        <p:spPr>
          <a:xfrm>
            <a:off x="20" y="1"/>
            <a:ext cx="4647927" cy="4295776"/>
          </a:xfrm>
          <a:prstGeom prst="rect">
            <a:avLst/>
          </a:prstGeom>
        </p:spPr>
      </p:pic>
      <p:pic>
        <p:nvPicPr>
          <p:cNvPr id="5" name="Picture 4" descr="A picture containing grass&#13;&#10;&#13;&#10;Description automatically generated">
            <a:extLst>
              <a:ext uri="{FF2B5EF4-FFF2-40B4-BE49-F238E27FC236}">
                <a16:creationId xmlns:a16="http://schemas.microsoft.com/office/drawing/2014/main" id="{7E9FDEAD-BF68-8646-9840-671F9C5DF19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9830" t="13850" r="12539" b="87"/>
          <a:stretch/>
        </p:blipFill>
        <p:spPr>
          <a:xfrm>
            <a:off x="4643183" y="-25987"/>
            <a:ext cx="7866317" cy="6857990"/>
          </a:xfrm>
          <a:prstGeom prst="rect">
            <a:avLst/>
          </a:prstGeom>
        </p:spPr>
      </p:pic>
      <p:cxnSp>
        <p:nvCxnSpPr>
          <p:cNvPr id="124" name="Straight Connector 75">
            <a:extLst>
              <a:ext uri="{FF2B5EF4-FFF2-40B4-BE49-F238E27FC236}">
                <a16:creationId xmlns:a16="http://schemas.microsoft.com/office/drawing/2014/main" id="{FCBDD5D8-375F-4A35-AF47-8D46BDF7D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7947" y="0"/>
            <a:ext cx="0" cy="685800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sp>
        <p:nvSpPr>
          <p:cNvPr id="78" name="Round Diagonal Corner Rectangle 109">
            <a:extLst>
              <a:ext uri="{FF2B5EF4-FFF2-40B4-BE49-F238E27FC236}">
                <a16:creationId xmlns:a16="http://schemas.microsoft.com/office/drawing/2014/main" id="{74AE915B-5E04-4156-BB9F-36CA11528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1995" y="2438400"/>
            <a:ext cx="4475957" cy="2033949"/>
          </a:xfrm>
          <a:prstGeom prst="round2DiagRect">
            <a:avLst>
              <a:gd name="adj1" fmla="val 9246"/>
              <a:gd name="adj2" fmla="val 0"/>
            </a:avLst>
          </a:prstGeom>
          <a:solidFill>
            <a:schemeClr val="bg1">
              <a:alpha val="80000"/>
            </a:scheme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B86B6B-922C-1040-B600-42FBE53BF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5475" y="2603500"/>
            <a:ext cx="4088997" cy="111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/>
              <a:t>The basics of “SMART” work for everything</a:t>
            </a:r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B2737591-5F98-4A41-95D4-DEF828893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2325371" y="1966965"/>
            <a:ext cx="0" cy="4645152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533083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6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96A8A5D-137F-4A8A-9811-F7A867F02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1" name="Rectangle 70">
              <a:extLst>
                <a:ext uri="{FF2B5EF4-FFF2-40B4-BE49-F238E27FC236}">
                  <a16:creationId xmlns:a16="http://schemas.microsoft.com/office/drawing/2014/main" id="{6EA64E00-438F-4B4F-9366-7A7230A9A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2" name="Picture 2">
              <a:extLst>
                <a:ext uri="{FF2B5EF4-FFF2-40B4-BE49-F238E27FC236}">
                  <a16:creationId xmlns:a16="http://schemas.microsoft.com/office/drawing/2014/main" id="{59E6386A-8042-4EC7-A981-EFAC2ACB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988013BC-4AE3-A649-9473-2E306297F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4894" y="1122363"/>
            <a:ext cx="3156229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Building smarter cities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0FA686C7-6B08-416F-AEF3-C20407936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2BBDDDB2-3938-4066-91BA-4907AF88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D2125FCC-F305-4C4C-9CB1-14B83ADD73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96643530-0EE0-4AC8-8241-ED8E26ED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Rectangle 8">
              <a:extLst>
                <a:ext uri="{FF2B5EF4-FFF2-40B4-BE49-F238E27FC236}">
                  <a16:creationId xmlns:a16="http://schemas.microsoft.com/office/drawing/2014/main" id="{A784F0C8-95D3-4D7D-8FA9-326D3DEA2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D49008E-3A2F-4C2C-85EB-1D228F38E6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B09CB0F8-91EE-4A04-91CD-9B9D390ED6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954CB039-9A52-4C07-BDB1-747876D86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AD9FE313-C425-42A8-92A9-82E74C4096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CD506FC5-3A23-48B7-9771-7B77E6DA0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6FF54CDF-21B0-46AE-B402-234E62F9D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EE88784D-C24D-4FBD-AF34-85BA74966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F524C128-9723-4A4D-BFB5-7EBD5B24FB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9C742EF7-4F82-4B4A-9693-4F794B6A5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0265747A-2114-4F0F-81B6-618FD3895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99E488E3-470E-4FC6-A3B0-141DF162D8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612B7DC5-03F3-4B7B-9520-D66144F168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1">
              <a:extLst>
                <a:ext uri="{FF2B5EF4-FFF2-40B4-BE49-F238E27FC236}">
                  <a16:creationId xmlns:a16="http://schemas.microsoft.com/office/drawing/2014/main" id="{B2355AA2-DB69-485A-B600-E3DF02F2D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4DC3AC80-2B15-428E-8B1E-53312C666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C48F81D6-640C-4483-9773-8C7BFF46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C7AA2EE3-7411-4DCB-B79E-0C5C95D7C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8B84BFA3-B122-4CA5-8C28-79134C9752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A7C22B06-B32B-46EB-9428-B7CA7DA1F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1AE1D740-5AF4-4B8F-B533-C8CD4E56E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555B0792-99B8-4014-AC84-7B39D2129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395B90B6-A4DE-4EEF-B53E-395E8D4AF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A0117576-A27F-4175-BD9D-EE15C96D9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93C8332E-93D3-4919-A977-06EC76556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B086AC0E-8130-47AC-A510-5285FAE659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Rectangle 33">
              <a:extLst>
                <a:ext uri="{FF2B5EF4-FFF2-40B4-BE49-F238E27FC236}">
                  <a16:creationId xmlns:a16="http://schemas.microsoft.com/office/drawing/2014/main" id="{DF1BC1DF-8089-49D8-9535-EAB0D7C9A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4" name="Freeform 34">
              <a:extLst>
                <a:ext uri="{FF2B5EF4-FFF2-40B4-BE49-F238E27FC236}">
                  <a16:creationId xmlns:a16="http://schemas.microsoft.com/office/drawing/2014/main" id="{97388BAE-DCB9-4B88-9CDE-6FA3304D3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5">
              <a:extLst>
                <a:ext uri="{FF2B5EF4-FFF2-40B4-BE49-F238E27FC236}">
                  <a16:creationId xmlns:a16="http://schemas.microsoft.com/office/drawing/2014/main" id="{7E059A96-E5FE-4EE1-9C6D-3AB208BF6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6">
              <a:extLst>
                <a:ext uri="{FF2B5EF4-FFF2-40B4-BE49-F238E27FC236}">
                  <a16:creationId xmlns:a16="http://schemas.microsoft.com/office/drawing/2014/main" id="{CD6A3DCE-FBEE-41E7-A0EC-CA23A1DF3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7">
              <a:extLst>
                <a:ext uri="{FF2B5EF4-FFF2-40B4-BE49-F238E27FC236}">
                  <a16:creationId xmlns:a16="http://schemas.microsoft.com/office/drawing/2014/main" id="{52966C83-B07E-463F-B982-F3E074D9D1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8">
              <a:extLst>
                <a:ext uri="{FF2B5EF4-FFF2-40B4-BE49-F238E27FC236}">
                  <a16:creationId xmlns:a16="http://schemas.microsoft.com/office/drawing/2014/main" id="{0F475B53-6578-4C68-AC7C-3BE28EA6A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9">
              <a:extLst>
                <a:ext uri="{FF2B5EF4-FFF2-40B4-BE49-F238E27FC236}">
                  <a16:creationId xmlns:a16="http://schemas.microsoft.com/office/drawing/2014/main" id="{8475C02B-D024-4E20-9EF3-2A7E96740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0">
              <a:extLst>
                <a:ext uri="{FF2B5EF4-FFF2-40B4-BE49-F238E27FC236}">
                  <a16:creationId xmlns:a16="http://schemas.microsoft.com/office/drawing/2014/main" id="{1F5EF5DC-7372-4549-B0A6-800F19406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1">
              <a:extLst>
                <a:ext uri="{FF2B5EF4-FFF2-40B4-BE49-F238E27FC236}">
                  <a16:creationId xmlns:a16="http://schemas.microsoft.com/office/drawing/2014/main" id="{8B908D96-CCB2-426B-862C-2BDB2AF71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2">
              <a:extLst>
                <a:ext uri="{FF2B5EF4-FFF2-40B4-BE49-F238E27FC236}">
                  <a16:creationId xmlns:a16="http://schemas.microsoft.com/office/drawing/2014/main" id="{26752E6D-E46B-4DA2-B280-5C696EF4F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3">
              <a:extLst>
                <a:ext uri="{FF2B5EF4-FFF2-40B4-BE49-F238E27FC236}">
                  <a16:creationId xmlns:a16="http://schemas.microsoft.com/office/drawing/2014/main" id="{011E7A27-73CF-4E1E-8AE2-B88B96F3B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4">
              <a:extLst>
                <a:ext uri="{FF2B5EF4-FFF2-40B4-BE49-F238E27FC236}">
                  <a16:creationId xmlns:a16="http://schemas.microsoft.com/office/drawing/2014/main" id="{1DBE1EE2-4667-4A45-80F7-217D3B6FA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Rectangle 45">
              <a:extLst>
                <a:ext uri="{FF2B5EF4-FFF2-40B4-BE49-F238E27FC236}">
                  <a16:creationId xmlns:a16="http://schemas.microsoft.com/office/drawing/2014/main" id="{A48239BC-3712-4110-AE92-4AC892603D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6" name="Freeform 46">
              <a:extLst>
                <a:ext uri="{FF2B5EF4-FFF2-40B4-BE49-F238E27FC236}">
                  <a16:creationId xmlns:a16="http://schemas.microsoft.com/office/drawing/2014/main" id="{14B6D739-1C93-4350-BC14-ED88C6341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7">
              <a:extLst>
                <a:ext uri="{FF2B5EF4-FFF2-40B4-BE49-F238E27FC236}">
                  <a16:creationId xmlns:a16="http://schemas.microsoft.com/office/drawing/2014/main" id="{2F73DF89-CB95-4798-90CA-B7A1DF2D3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8">
              <a:extLst>
                <a:ext uri="{FF2B5EF4-FFF2-40B4-BE49-F238E27FC236}">
                  <a16:creationId xmlns:a16="http://schemas.microsoft.com/office/drawing/2014/main" id="{1DA7D977-8D60-47B5-8071-30A6FA0C9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9">
              <a:extLst>
                <a:ext uri="{FF2B5EF4-FFF2-40B4-BE49-F238E27FC236}">
                  <a16:creationId xmlns:a16="http://schemas.microsoft.com/office/drawing/2014/main" id="{4A241594-4FC5-4570-94B2-724F248A6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0">
              <a:extLst>
                <a:ext uri="{FF2B5EF4-FFF2-40B4-BE49-F238E27FC236}">
                  <a16:creationId xmlns:a16="http://schemas.microsoft.com/office/drawing/2014/main" id="{9D31F634-1A34-473E-A0FA-D06EB57D9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1">
              <a:extLst>
                <a:ext uri="{FF2B5EF4-FFF2-40B4-BE49-F238E27FC236}">
                  <a16:creationId xmlns:a16="http://schemas.microsoft.com/office/drawing/2014/main" id="{CE20C679-7385-48FF-BBE5-5BA7C0E70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2">
              <a:extLst>
                <a:ext uri="{FF2B5EF4-FFF2-40B4-BE49-F238E27FC236}">
                  <a16:creationId xmlns:a16="http://schemas.microsoft.com/office/drawing/2014/main" id="{ADF9CA3B-265F-4927-BA79-0A676AF3F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3">
              <a:extLst>
                <a:ext uri="{FF2B5EF4-FFF2-40B4-BE49-F238E27FC236}">
                  <a16:creationId xmlns:a16="http://schemas.microsoft.com/office/drawing/2014/main" id="{B138D01D-340C-4DB0-A0E1-D54B9319D5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4">
              <a:extLst>
                <a:ext uri="{FF2B5EF4-FFF2-40B4-BE49-F238E27FC236}">
                  <a16:creationId xmlns:a16="http://schemas.microsoft.com/office/drawing/2014/main" id="{B56918B0-069B-4C98-995E-4D6B0B176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5">
              <a:extLst>
                <a:ext uri="{FF2B5EF4-FFF2-40B4-BE49-F238E27FC236}">
                  <a16:creationId xmlns:a16="http://schemas.microsoft.com/office/drawing/2014/main" id="{2BD45940-09B7-4CD3-90E7-0EA2CF6A0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6">
              <a:extLst>
                <a:ext uri="{FF2B5EF4-FFF2-40B4-BE49-F238E27FC236}">
                  <a16:creationId xmlns:a16="http://schemas.microsoft.com/office/drawing/2014/main" id="{347A8664-7179-419E-A26E-825076291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7">
              <a:extLst>
                <a:ext uri="{FF2B5EF4-FFF2-40B4-BE49-F238E27FC236}">
                  <a16:creationId xmlns:a16="http://schemas.microsoft.com/office/drawing/2014/main" id="{B7350394-4D50-4E2E-8AF2-F4A52E734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8">
              <a:extLst>
                <a:ext uri="{FF2B5EF4-FFF2-40B4-BE49-F238E27FC236}">
                  <a16:creationId xmlns:a16="http://schemas.microsoft.com/office/drawing/2014/main" id="{6B464294-4049-4542-A83E-22B8CC633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4C78E281-F596-4ECB-979A-89D89452A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31" name="Freeform 32">
              <a:extLst>
                <a:ext uri="{FF2B5EF4-FFF2-40B4-BE49-F238E27FC236}">
                  <a16:creationId xmlns:a16="http://schemas.microsoft.com/office/drawing/2014/main" id="{C20E68C0-5C9E-4DA6-83AD-0EC3179BB3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3">
              <a:extLst>
                <a:ext uri="{FF2B5EF4-FFF2-40B4-BE49-F238E27FC236}">
                  <a16:creationId xmlns:a16="http://schemas.microsoft.com/office/drawing/2014/main" id="{80C08ED9-C9F6-4168-816A-F5C5F3AF5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4">
              <a:extLst>
                <a:ext uri="{FF2B5EF4-FFF2-40B4-BE49-F238E27FC236}">
                  <a16:creationId xmlns:a16="http://schemas.microsoft.com/office/drawing/2014/main" id="{0A83E4BF-890D-4E0A-A720-48088D422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5">
              <a:extLst>
                <a:ext uri="{FF2B5EF4-FFF2-40B4-BE49-F238E27FC236}">
                  <a16:creationId xmlns:a16="http://schemas.microsoft.com/office/drawing/2014/main" id="{996F9B33-C769-451E-9044-EA85C625C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36">
              <a:extLst>
                <a:ext uri="{FF2B5EF4-FFF2-40B4-BE49-F238E27FC236}">
                  <a16:creationId xmlns:a16="http://schemas.microsoft.com/office/drawing/2014/main" id="{F91D6EA2-C024-4E53-A81E-A50907517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37">
              <a:extLst>
                <a:ext uri="{FF2B5EF4-FFF2-40B4-BE49-F238E27FC236}">
                  <a16:creationId xmlns:a16="http://schemas.microsoft.com/office/drawing/2014/main" id="{233F8C4E-A946-462B-9703-971ABD45D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38">
              <a:extLst>
                <a:ext uri="{FF2B5EF4-FFF2-40B4-BE49-F238E27FC236}">
                  <a16:creationId xmlns:a16="http://schemas.microsoft.com/office/drawing/2014/main" id="{06059614-A557-45C6-B625-488D41C39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39">
              <a:extLst>
                <a:ext uri="{FF2B5EF4-FFF2-40B4-BE49-F238E27FC236}">
                  <a16:creationId xmlns:a16="http://schemas.microsoft.com/office/drawing/2014/main" id="{26BCD22B-880F-40F8-88AC-CD9285348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40">
              <a:extLst>
                <a:ext uri="{FF2B5EF4-FFF2-40B4-BE49-F238E27FC236}">
                  <a16:creationId xmlns:a16="http://schemas.microsoft.com/office/drawing/2014/main" id="{52324B00-0190-4453-9F81-F0E913800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Rectangle 41">
              <a:extLst>
                <a:ext uri="{FF2B5EF4-FFF2-40B4-BE49-F238E27FC236}">
                  <a16:creationId xmlns:a16="http://schemas.microsoft.com/office/drawing/2014/main" id="{33BE57C0-F93F-4C88-B489-0BFA90D01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7" name="Picture 6" descr="A view of a city street filled with lots of traffic&#13;&#10;&#13;&#10;Description automatically generated">
            <a:extLst>
              <a:ext uri="{FF2B5EF4-FFF2-40B4-BE49-F238E27FC236}">
                <a16:creationId xmlns:a16="http://schemas.microsoft.com/office/drawing/2014/main" id="{7E52451A-9AEC-FF41-9881-A2535D6D50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356" r="8485" b="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816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3" name="Group 117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19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0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3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8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0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32D39C6-CEA5-864D-8B96-CCAEF76C2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233" y="4539573"/>
            <a:ext cx="8957534" cy="1182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Why Smart Cities?</a:t>
            </a:r>
          </a:p>
        </p:txBody>
      </p:sp>
      <p:sp>
        <p:nvSpPr>
          <p:cNvPr id="204" name="Round Diagonal Corner Rectangle 6">
            <a:extLst>
              <a:ext uri="{FF2B5EF4-FFF2-40B4-BE49-F238E27FC236}">
                <a16:creationId xmlns:a16="http://schemas.microsoft.com/office/drawing/2014/main" id="{C1C3FA74-6158-4157-A8F0-8CAE5091F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974" y="639965"/>
            <a:ext cx="10879991" cy="3598548"/>
          </a:xfrm>
          <a:prstGeom prst="round2DiagRect">
            <a:avLst>
              <a:gd name="adj1" fmla="val 9529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6DD3790F-210F-6443-9A96-850B203CAC5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8898" r="1" b="3785"/>
          <a:stretch/>
        </p:blipFill>
        <p:spPr>
          <a:xfrm>
            <a:off x="973635" y="951493"/>
            <a:ext cx="10266669" cy="297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625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6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96A8A5D-137F-4A8A-9811-F7A867F02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1" name="Rectangle 70">
              <a:extLst>
                <a:ext uri="{FF2B5EF4-FFF2-40B4-BE49-F238E27FC236}">
                  <a16:creationId xmlns:a16="http://schemas.microsoft.com/office/drawing/2014/main" id="{6EA64E00-438F-4B4F-9366-7A7230A9A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2" name="Picture 2">
              <a:extLst>
                <a:ext uri="{FF2B5EF4-FFF2-40B4-BE49-F238E27FC236}">
                  <a16:creationId xmlns:a16="http://schemas.microsoft.com/office/drawing/2014/main" id="{59E6386A-8042-4EC7-A981-EFAC2ACB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27D674-9DCA-5846-A65A-8039F3B5A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4894" y="1122363"/>
            <a:ext cx="3156229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/>
              <a:t>What’s stopping this utopia?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0FA686C7-6B08-416F-AEF3-C20407936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2BBDDDB2-3938-4066-91BA-4907AF88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D2125FCC-F305-4C4C-9CB1-14B83ADD73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96643530-0EE0-4AC8-8241-ED8E26ED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Rectangle 8">
              <a:extLst>
                <a:ext uri="{FF2B5EF4-FFF2-40B4-BE49-F238E27FC236}">
                  <a16:creationId xmlns:a16="http://schemas.microsoft.com/office/drawing/2014/main" id="{A784F0C8-95D3-4D7D-8FA9-326D3DEA2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D49008E-3A2F-4C2C-85EB-1D228F38E6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B09CB0F8-91EE-4A04-91CD-9B9D390ED6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954CB039-9A52-4C07-BDB1-747876D86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AD9FE313-C425-42A8-92A9-82E74C4096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CD506FC5-3A23-48B7-9771-7B77E6DA0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6FF54CDF-21B0-46AE-B402-234E62F9D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EE88784D-C24D-4FBD-AF34-85BA74966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F524C128-9723-4A4D-BFB5-7EBD5B24FB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9C742EF7-4F82-4B4A-9693-4F794B6A5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0265747A-2114-4F0F-81B6-618FD3895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99E488E3-470E-4FC6-A3B0-141DF162D8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612B7DC5-03F3-4B7B-9520-D66144F168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1">
              <a:extLst>
                <a:ext uri="{FF2B5EF4-FFF2-40B4-BE49-F238E27FC236}">
                  <a16:creationId xmlns:a16="http://schemas.microsoft.com/office/drawing/2014/main" id="{B2355AA2-DB69-485A-B600-E3DF02F2D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4DC3AC80-2B15-428E-8B1E-53312C666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C48F81D6-640C-4483-9773-8C7BFF46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C7AA2EE3-7411-4DCB-B79E-0C5C95D7C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8B84BFA3-B122-4CA5-8C28-79134C9752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A7C22B06-B32B-46EB-9428-B7CA7DA1F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1AE1D740-5AF4-4B8F-B533-C8CD4E56E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555B0792-99B8-4014-AC84-7B39D2129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395B90B6-A4DE-4EEF-B53E-395E8D4AF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A0117576-A27F-4175-BD9D-EE15C96D9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93C8332E-93D3-4919-A977-06EC76556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B086AC0E-8130-47AC-A510-5285FAE659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Rectangle 33">
              <a:extLst>
                <a:ext uri="{FF2B5EF4-FFF2-40B4-BE49-F238E27FC236}">
                  <a16:creationId xmlns:a16="http://schemas.microsoft.com/office/drawing/2014/main" id="{DF1BC1DF-8089-49D8-9535-EAB0D7C9A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4" name="Freeform 34">
              <a:extLst>
                <a:ext uri="{FF2B5EF4-FFF2-40B4-BE49-F238E27FC236}">
                  <a16:creationId xmlns:a16="http://schemas.microsoft.com/office/drawing/2014/main" id="{97388BAE-DCB9-4B88-9CDE-6FA3304D3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5">
              <a:extLst>
                <a:ext uri="{FF2B5EF4-FFF2-40B4-BE49-F238E27FC236}">
                  <a16:creationId xmlns:a16="http://schemas.microsoft.com/office/drawing/2014/main" id="{7E059A96-E5FE-4EE1-9C6D-3AB208BF6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6">
              <a:extLst>
                <a:ext uri="{FF2B5EF4-FFF2-40B4-BE49-F238E27FC236}">
                  <a16:creationId xmlns:a16="http://schemas.microsoft.com/office/drawing/2014/main" id="{CD6A3DCE-FBEE-41E7-A0EC-CA23A1DF3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7">
              <a:extLst>
                <a:ext uri="{FF2B5EF4-FFF2-40B4-BE49-F238E27FC236}">
                  <a16:creationId xmlns:a16="http://schemas.microsoft.com/office/drawing/2014/main" id="{52966C83-B07E-463F-B982-F3E074D9D1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8">
              <a:extLst>
                <a:ext uri="{FF2B5EF4-FFF2-40B4-BE49-F238E27FC236}">
                  <a16:creationId xmlns:a16="http://schemas.microsoft.com/office/drawing/2014/main" id="{0F475B53-6578-4C68-AC7C-3BE28EA6A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9">
              <a:extLst>
                <a:ext uri="{FF2B5EF4-FFF2-40B4-BE49-F238E27FC236}">
                  <a16:creationId xmlns:a16="http://schemas.microsoft.com/office/drawing/2014/main" id="{8475C02B-D024-4E20-9EF3-2A7E96740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0">
              <a:extLst>
                <a:ext uri="{FF2B5EF4-FFF2-40B4-BE49-F238E27FC236}">
                  <a16:creationId xmlns:a16="http://schemas.microsoft.com/office/drawing/2014/main" id="{1F5EF5DC-7372-4549-B0A6-800F19406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1">
              <a:extLst>
                <a:ext uri="{FF2B5EF4-FFF2-40B4-BE49-F238E27FC236}">
                  <a16:creationId xmlns:a16="http://schemas.microsoft.com/office/drawing/2014/main" id="{8B908D96-CCB2-426B-862C-2BDB2AF71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2">
              <a:extLst>
                <a:ext uri="{FF2B5EF4-FFF2-40B4-BE49-F238E27FC236}">
                  <a16:creationId xmlns:a16="http://schemas.microsoft.com/office/drawing/2014/main" id="{26752E6D-E46B-4DA2-B280-5C696EF4F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3">
              <a:extLst>
                <a:ext uri="{FF2B5EF4-FFF2-40B4-BE49-F238E27FC236}">
                  <a16:creationId xmlns:a16="http://schemas.microsoft.com/office/drawing/2014/main" id="{011E7A27-73CF-4E1E-8AE2-B88B96F3B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4">
              <a:extLst>
                <a:ext uri="{FF2B5EF4-FFF2-40B4-BE49-F238E27FC236}">
                  <a16:creationId xmlns:a16="http://schemas.microsoft.com/office/drawing/2014/main" id="{1DBE1EE2-4667-4A45-80F7-217D3B6FA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Rectangle 45">
              <a:extLst>
                <a:ext uri="{FF2B5EF4-FFF2-40B4-BE49-F238E27FC236}">
                  <a16:creationId xmlns:a16="http://schemas.microsoft.com/office/drawing/2014/main" id="{A48239BC-3712-4110-AE92-4AC892603D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6" name="Freeform 46">
              <a:extLst>
                <a:ext uri="{FF2B5EF4-FFF2-40B4-BE49-F238E27FC236}">
                  <a16:creationId xmlns:a16="http://schemas.microsoft.com/office/drawing/2014/main" id="{14B6D739-1C93-4350-BC14-ED88C6341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7">
              <a:extLst>
                <a:ext uri="{FF2B5EF4-FFF2-40B4-BE49-F238E27FC236}">
                  <a16:creationId xmlns:a16="http://schemas.microsoft.com/office/drawing/2014/main" id="{2F73DF89-CB95-4798-90CA-B7A1DF2D3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8">
              <a:extLst>
                <a:ext uri="{FF2B5EF4-FFF2-40B4-BE49-F238E27FC236}">
                  <a16:creationId xmlns:a16="http://schemas.microsoft.com/office/drawing/2014/main" id="{1DA7D977-8D60-47B5-8071-30A6FA0C9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9">
              <a:extLst>
                <a:ext uri="{FF2B5EF4-FFF2-40B4-BE49-F238E27FC236}">
                  <a16:creationId xmlns:a16="http://schemas.microsoft.com/office/drawing/2014/main" id="{4A241594-4FC5-4570-94B2-724F248A6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0">
              <a:extLst>
                <a:ext uri="{FF2B5EF4-FFF2-40B4-BE49-F238E27FC236}">
                  <a16:creationId xmlns:a16="http://schemas.microsoft.com/office/drawing/2014/main" id="{9D31F634-1A34-473E-A0FA-D06EB57D9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1">
              <a:extLst>
                <a:ext uri="{FF2B5EF4-FFF2-40B4-BE49-F238E27FC236}">
                  <a16:creationId xmlns:a16="http://schemas.microsoft.com/office/drawing/2014/main" id="{CE20C679-7385-48FF-BBE5-5BA7C0E70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2">
              <a:extLst>
                <a:ext uri="{FF2B5EF4-FFF2-40B4-BE49-F238E27FC236}">
                  <a16:creationId xmlns:a16="http://schemas.microsoft.com/office/drawing/2014/main" id="{ADF9CA3B-265F-4927-BA79-0A676AF3F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3">
              <a:extLst>
                <a:ext uri="{FF2B5EF4-FFF2-40B4-BE49-F238E27FC236}">
                  <a16:creationId xmlns:a16="http://schemas.microsoft.com/office/drawing/2014/main" id="{B138D01D-340C-4DB0-A0E1-D54B9319D5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4">
              <a:extLst>
                <a:ext uri="{FF2B5EF4-FFF2-40B4-BE49-F238E27FC236}">
                  <a16:creationId xmlns:a16="http://schemas.microsoft.com/office/drawing/2014/main" id="{B56918B0-069B-4C98-995E-4D6B0B176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5">
              <a:extLst>
                <a:ext uri="{FF2B5EF4-FFF2-40B4-BE49-F238E27FC236}">
                  <a16:creationId xmlns:a16="http://schemas.microsoft.com/office/drawing/2014/main" id="{2BD45940-09B7-4CD3-90E7-0EA2CF6A0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6">
              <a:extLst>
                <a:ext uri="{FF2B5EF4-FFF2-40B4-BE49-F238E27FC236}">
                  <a16:creationId xmlns:a16="http://schemas.microsoft.com/office/drawing/2014/main" id="{347A8664-7179-419E-A26E-825076291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7">
              <a:extLst>
                <a:ext uri="{FF2B5EF4-FFF2-40B4-BE49-F238E27FC236}">
                  <a16:creationId xmlns:a16="http://schemas.microsoft.com/office/drawing/2014/main" id="{B7350394-4D50-4E2E-8AF2-F4A52E734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8">
              <a:extLst>
                <a:ext uri="{FF2B5EF4-FFF2-40B4-BE49-F238E27FC236}">
                  <a16:creationId xmlns:a16="http://schemas.microsoft.com/office/drawing/2014/main" id="{6B464294-4049-4542-A83E-22B8CC633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4C78E281-F596-4ECB-979A-89D89452A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31" name="Freeform 32">
              <a:extLst>
                <a:ext uri="{FF2B5EF4-FFF2-40B4-BE49-F238E27FC236}">
                  <a16:creationId xmlns:a16="http://schemas.microsoft.com/office/drawing/2014/main" id="{C20E68C0-5C9E-4DA6-83AD-0EC3179BB3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3">
              <a:extLst>
                <a:ext uri="{FF2B5EF4-FFF2-40B4-BE49-F238E27FC236}">
                  <a16:creationId xmlns:a16="http://schemas.microsoft.com/office/drawing/2014/main" id="{80C08ED9-C9F6-4168-816A-F5C5F3AF5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4">
              <a:extLst>
                <a:ext uri="{FF2B5EF4-FFF2-40B4-BE49-F238E27FC236}">
                  <a16:creationId xmlns:a16="http://schemas.microsoft.com/office/drawing/2014/main" id="{0A83E4BF-890D-4E0A-A720-48088D422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5">
              <a:extLst>
                <a:ext uri="{FF2B5EF4-FFF2-40B4-BE49-F238E27FC236}">
                  <a16:creationId xmlns:a16="http://schemas.microsoft.com/office/drawing/2014/main" id="{996F9B33-C769-451E-9044-EA85C625C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36">
              <a:extLst>
                <a:ext uri="{FF2B5EF4-FFF2-40B4-BE49-F238E27FC236}">
                  <a16:creationId xmlns:a16="http://schemas.microsoft.com/office/drawing/2014/main" id="{F91D6EA2-C024-4E53-A81E-A50907517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37">
              <a:extLst>
                <a:ext uri="{FF2B5EF4-FFF2-40B4-BE49-F238E27FC236}">
                  <a16:creationId xmlns:a16="http://schemas.microsoft.com/office/drawing/2014/main" id="{233F8C4E-A946-462B-9703-971ABD45D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38">
              <a:extLst>
                <a:ext uri="{FF2B5EF4-FFF2-40B4-BE49-F238E27FC236}">
                  <a16:creationId xmlns:a16="http://schemas.microsoft.com/office/drawing/2014/main" id="{06059614-A557-45C6-B625-488D41C39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39">
              <a:extLst>
                <a:ext uri="{FF2B5EF4-FFF2-40B4-BE49-F238E27FC236}">
                  <a16:creationId xmlns:a16="http://schemas.microsoft.com/office/drawing/2014/main" id="{26BCD22B-880F-40F8-88AC-CD9285348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40">
              <a:extLst>
                <a:ext uri="{FF2B5EF4-FFF2-40B4-BE49-F238E27FC236}">
                  <a16:creationId xmlns:a16="http://schemas.microsoft.com/office/drawing/2014/main" id="{52324B00-0190-4453-9F81-F0E913800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Rectangle 41">
              <a:extLst>
                <a:ext uri="{FF2B5EF4-FFF2-40B4-BE49-F238E27FC236}">
                  <a16:creationId xmlns:a16="http://schemas.microsoft.com/office/drawing/2014/main" id="{33BE57C0-F93F-4C88-B489-0BFA90D01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7" name="Picture 6" descr="A tall glass tower in a city&#10;&#10;Description automatically generated">
            <a:extLst>
              <a:ext uri="{FF2B5EF4-FFF2-40B4-BE49-F238E27FC236}">
                <a16:creationId xmlns:a16="http://schemas.microsoft.com/office/drawing/2014/main" id="{78C634CD-30BD-924D-86DE-960FC1E6F9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405" r="15600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F4ADD89D-EF10-6347-9BF5-78BC5EE3AD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6712" y="74607"/>
            <a:ext cx="6699014" cy="669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688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E7489-4F3D-1248-B1E9-3A3D3335A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fix it?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925DB2A-2775-8342-BAD9-87123CEE30DB}"/>
              </a:ext>
            </a:extLst>
          </p:cNvPr>
          <p:cNvGrpSpPr/>
          <p:nvPr/>
        </p:nvGrpSpPr>
        <p:grpSpPr>
          <a:xfrm>
            <a:off x="636755" y="618517"/>
            <a:ext cx="11116567" cy="5852952"/>
            <a:chOff x="623909" y="597933"/>
            <a:chExt cx="11116567" cy="58529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7DD2F4B-0E69-1E42-A615-5043CBB472AC}"/>
                </a:ext>
              </a:extLst>
            </p:cNvPr>
            <p:cNvSpPr txBox="1"/>
            <p:nvPr/>
          </p:nvSpPr>
          <p:spPr>
            <a:xfrm>
              <a:off x="2006668" y="5950472"/>
              <a:ext cx="27325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STAGE 4: Automating</a:t>
              </a:r>
            </a:p>
          </p:txBody>
        </p:sp>
        <p:pic>
          <p:nvPicPr>
            <p:cNvPr id="12" name="Picture 11" descr="A traffic light on a city street at night&#13;&#10;&#13;&#10;Description automatically generated">
              <a:extLst>
                <a:ext uri="{FF2B5EF4-FFF2-40B4-BE49-F238E27FC236}">
                  <a16:creationId xmlns:a16="http://schemas.microsoft.com/office/drawing/2014/main" id="{FEF55EBE-8705-2E41-9E3A-90A1F04F9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44476" y="3768645"/>
              <a:ext cx="6096000" cy="268224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5154A13-DB79-A147-939B-76B7552E6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44476" y="597933"/>
              <a:ext cx="6096000" cy="3200400"/>
            </a:xfrm>
            <a:prstGeom prst="rect">
              <a:avLst/>
            </a:prstGeom>
          </p:spPr>
        </p:pic>
        <p:pic>
          <p:nvPicPr>
            <p:cNvPr id="14" name="Picture 13" descr="A screenshot of a video game&#13;&#10;&#13;&#10;Description automatically generated">
              <a:extLst>
                <a:ext uri="{FF2B5EF4-FFF2-40B4-BE49-F238E27FC236}">
                  <a16:creationId xmlns:a16="http://schemas.microsoft.com/office/drawing/2014/main" id="{E6CDB531-CE89-964C-B61C-FF9D593399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3909" y="3108218"/>
              <a:ext cx="5020567" cy="2811518"/>
            </a:xfrm>
            <a:prstGeom prst="rect">
              <a:avLst/>
            </a:prstGeom>
          </p:spPr>
        </p:pic>
        <p:pic>
          <p:nvPicPr>
            <p:cNvPr id="15" name="Picture 14" descr="A toy model of a building&#13;&#10;&#13;&#10;Description automatically generated">
              <a:extLst>
                <a:ext uri="{FF2B5EF4-FFF2-40B4-BE49-F238E27FC236}">
                  <a16:creationId xmlns:a16="http://schemas.microsoft.com/office/drawing/2014/main" id="{C24DF4D6-192B-AD41-8E33-6E0F108C4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23909" y="597933"/>
              <a:ext cx="5020567" cy="25102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62790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948</Words>
  <Application>Microsoft Macintosh PowerPoint</Application>
  <PresentationFormat>Widescreen</PresentationFormat>
  <Paragraphs>204</Paragraphs>
  <Slides>39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Arial</vt:lpstr>
      <vt:lpstr>Calibri</vt:lpstr>
      <vt:lpstr>Trebuchet MS</vt:lpstr>
      <vt:lpstr>Tw Cen MT</vt:lpstr>
      <vt:lpstr>Circuit</vt:lpstr>
      <vt:lpstr>Practical IoT</vt:lpstr>
      <vt:lpstr>Agenda</vt:lpstr>
      <vt:lpstr>Quick Intro</vt:lpstr>
      <vt:lpstr>What is “SMART”?</vt:lpstr>
      <vt:lpstr>The basics of “SMART” work for everything</vt:lpstr>
      <vt:lpstr>Building smarter cities</vt:lpstr>
      <vt:lpstr>Why Smart Cities?</vt:lpstr>
      <vt:lpstr>What’s stopping this utopia?</vt:lpstr>
      <vt:lpstr>How can we fix it?</vt:lpstr>
      <vt:lpstr>What are we building today?</vt:lpstr>
      <vt:lpstr>Step 1:  Hardware</vt:lpstr>
      <vt:lpstr>Why is hardware scary?</vt:lpstr>
      <vt:lpstr>Electricity fundamentals</vt:lpstr>
      <vt:lpstr>Control Over electricity</vt:lpstr>
      <vt:lpstr>Hardware Overload</vt:lpstr>
      <vt:lpstr>Step 2: Software</vt:lpstr>
      <vt:lpstr>IoT (often) Requires MANY languages</vt:lpstr>
      <vt:lpstr>Why so many languages?</vt:lpstr>
      <vt:lpstr>What goes where?</vt:lpstr>
      <vt:lpstr>PowerPoint Presentation</vt:lpstr>
      <vt:lpstr>Let’s Build it!</vt:lpstr>
      <vt:lpstr>OUR Hardware – AKA What’s in this box!?</vt:lpstr>
      <vt:lpstr>Node MCU (esp8266)</vt:lpstr>
      <vt:lpstr>Breadboard basics</vt:lpstr>
      <vt:lpstr>Resistors and LEDs</vt:lpstr>
      <vt:lpstr>SENSOR Basics</vt:lpstr>
      <vt:lpstr>A pinout ‘splainer</vt:lpstr>
      <vt:lpstr>Putting it all together</vt:lpstr>
      <vt:lpstr>Device Software</vt:lpstr>
      <vt:lpstr>Let’s Review the code!</vt:lpstr>
      <vt:lpstr>The Stage 2 Smart City</vt:lpstr>
      <vt:lpstr>Get Connected!</vt:lpstr>
      <vt:lpstr>NodeRed – Aggregating devices</vt:lpstr>
      <vt:lpstr>Let’s Review the code!</vt:lpstr>
      <vt:lpstr>PowerPoint Presentation</vt:lpstr>
      <vt:lpstr>A “Smart” intersection</vt:lpstr>
      <vt:lpstr>Group activity</vt:lpstr>
      <vt:lpstr>What’s Next?</vt:lpstr>
      <vt:lpstr>Wrap 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Practical IoT</dc:title>
  <dc:creator>Chris Harrold</dc:creator>
  <cp:lastModifiedBy>Chris Harrold</cp:lastModifiedBy>
  <cp:revision>1</cp:revision>
  <dcterms:created xsi:type="dcterms:W3CDTF">2018-11-11T20:35:23Z</dcterms:created>
  <dcterms:modified xsi:type="dcterms:W3CDTF">2018-11-11T20:35:33Z</dcterms:modified>
</cp:coreProperties>
</file>